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5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6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7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9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0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13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9" r:id="rId5"/>
    <p:sldMasterId id="2147484094" r:id="rId6"/>
    <p:sldMasterId id="2147484124" r:id="rId7"/>
    <p:sldMasterId id="2147484154" r:id="rId8"/>
    <p:sldMasterId id="2147484225" r:id="rId9"/>
    <p:sldMasterId id="2147484261" r:id="rId10"/>
    <p:sldMasterId id="2147484295" r:id="rId11"/>
    <p:sldMasterId id="2147484326" r:id="rId12"/>
    <p:sldMasterId id="2147484329" r:id="rId13"/>
    <p:sldMasterId id="2147484365" r:id="rId14"/>
  </p:sldMasterIdLst>
  <p:notesMasterIdLst>
    <p:notesMasterId r:id="rId50"/>
  </p:notesMasterIdLst>
  <p:handoutMasterIdLst>
    <p:handoutMasterId r:id="rId51"/>
  </p:handoutMasterIdLst>
  <p:sldIdLst>
    <p:sldId id="141169161" r:id="rId15"/>
    <p:sldId id="326" r:id="rId16"/>
    <p:sldId id="329" r:id="rId17"/>
    <p:sldId id="141169151" r:id="rId18"/>
    <p:sldId id="141169156" r:id="rId19"/>
    <p:sldId id="141169159" r:id="rId20"/>
    <p:sldId id="141169158" r:id="rId21"/>
    <p:sldId id="141169160" r:id="rId22"/>
    <p:sldId id="263" r:id="rId23"/>
    <p:sldId id="1932" r:id="rId24"/>
    <p:sldId id="1933" r:id="rId25"/>
    <p:sldId id="1934" r:id="rId26"/>
    <p:sldId id="1935" r:id="rId27"/>
    <p:sldId id="1936" r:id="rId28"/>
    <p:sldId id="1937" r:id="rId29"/>
    <p:sldId id="1938" r:id="rId30"/>
    <p:sldId id="141169133" r:id="rId31"/>
    <p:sldId id="141169134" r:id="rId32"/>
    <p:sldId id="141169135" r:id="rId33"/>
    <p:sldId id="141169136" r:id="rId34"/>
    <p:sldId id="141169137" r:id="rId35"/>
    <p:sldId id="141169138" r:id="rId36"/>
    <p:sldId id="141169139" r:id="rId37"/>
    <p:sldId id="141169157" r:id="rId38"/>
    <p:sldId id="141169140" r:id="rId39"/>
    <p:sldId id="141169144" r:id="rId40"/>
    <p:sldId id="141169143" r:id="rId41"/>
    <p:sldId id="141169142" r:id="rId42"/>
    <p:sldId id="141169145" r:id="rId43"/>
    <p:sldId id="141169146" r:id="rId44"/>
    <p:sldId id="141169149" r:id="rId45"/>
    <p:sldId id="141169147" r:id="rId46"/>
    <p:sldId id="141169148" r:id="rId47"/>
    <p:sldId id="141169150" r:id="rId48"/>
    <p:sldId id="342" r:id="rId49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9EF17F0F-96C4-434E-B207-DDCB69E9385D}">
          <p14:sldIdLst>
            <p14:sldId id="141169161"/>
            <p14:sldId id="326"/>
            <p14:sldId id="329"/>
            <p14:sldId id="141169151"/>
            <p14:sldId id="141169156"/>
            <p14:sldId id="141169159"/>
            <p14:sldId id="141169158"/>
            <p14:sldId id="141169160"/>
            <p14:sldId id="263"/>
            <p14:sldId id="1932"/>
            <p14:sldId id="1933"/>
            <p14:sldId id="1934"/>
            <p14:sldId id="1935"/>
            <p14:sldId id="1936"/>
            <p14:sldId id="1937"/>
            <p14:sldId id="1938"/>
            <p14:sldId id="141169133"/>
            <p14:sldId id="141169134"/>
            <p14:sldId id="141169135"/>
            <p14:sldId id="141169136"/>
            <p14:sldId id="141169137"/>
            <p14:sldId id="141169138"/>
            <p14:sldId id="141169139"/>
            <p14:sldId id="141169157"/>
            <p14:sldId id="141169140"/>
            <p14:sldId id="141169144"/>
            <p14:sldId id="141169143"/>
            <p14:sldId id="141169142"/>
            <p14:sldId id="141169145"/>
            <p14:sldId id="141169146"/>
            <p14:sldId id="141169149"/>
            <p14:sldId id="141169147"/>
            <p14:sldId id="141169148"/>
            <p14:sldId id="141169150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amak Sadeghianfar" initials="" lastIdx="3" clrIdx="0"/>
  <p:cmAuthor id="2" name="Erik Jacobs" initials="" lastIdx="2" clrIdx="1"/>
  <p:cmAuthor id="3" name="Jonathan Gershater" initials="" lastIdx="1" clrIdx="2"/>
  <p:cmAuthor id="4" name="Mangesh Patankar" initials="MP" lastIdx="1" clrIdx="3">
    <p:extLst>
      <p:ext uri="{19B8F6BF-5375-455C-9EA6-DF929625EA0E}">
        <p15:presenceInfo xmlns:p15="http://schemas.microsoft.com/office/powerpoint/2012/main" userId="S::mapatank@in.ibm.com::bb29e53f-e96d-46fa-a914-4ccc81fc4c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/>
    <p:restoredTop sz="86054"/>
  </p:normalViewPr>
  <p:slideViewPr>
    <p:cSldViewPr snapToGrid="0" snapToObjects="1">
      <p:cViewPr varScale="1">
        <p:scale>
          <a:sx n="146" d="100"/>
          <a:sy n="146" d="100"/>
        </p:scale>
        <p:origin x="1360" y="168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4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9/11/20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9/11/20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2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1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Image Stream referencing a Python image 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Tags </a:t>
            </a:r>
            <a:r>
              <a:rPr lang="en-US" i="1" dirty="0"/>
              <a:t>3.5 </a:t>
            </a:r>
            <a:r>
              <a:rPr lang="en-US" dirty="0"/>
              <a:t>and </a:t>
            </a:r>
            <a:r>
              <a:rPr lang="en-US" i="1" dirty="0"/>
              <a:t>3.6</a:t>
            </a:r>
            <a:r>
              <a:rPr lang="en-US" dirty="0"/>
              <a:t> reference images at Docker Hub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 </a:t>
            </a:r>
            <a:r>
              <a:rPr lang="en-US" i="1" dirty="0"/>
              <a:t>internal </a:t>
            </a:r>
            <a:r>
              <a:rPr lang="en-US" dirty="0"/>
              <a:t>references an image in the internal Open Shift registry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 </a:t>
            </a:r>
            <a:r>
              <a:rPr lang="en-US" i="1" dirty="0"/>
              <a:t>latest</a:t>
            </a:r>
            <a:r>
              <a:rPr lang="en-US" dirty="0"/>
              <a:t> refers to the Image Stream tag </a:t>
            </a:r>
            <a:r>
              <a:rPr lang="en-US" i="1" dirty="0"/>
              <a:t>3.6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7CA97A-0638-E840-8C03-5D0B62C621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75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Pod , scaling  -  replication controller – required no of  </a:t>
            </a:r>
            <a:r>
              <a:rPr lang="en-US" dirty="0" err="1"/>
              <a:t>replcias</a:t>
            </a:r>
            <a:r>
              <a:rPr lang="en-US" dirty="0"/>
              <a:t> are running</a:t>
            </a:r>
          </a:p>
          <a:p>
            <a:r>
              <a:rPr lang="en-US" dirty="0"/>
              <a:t>Deployment  - build on </a:t>
            </a:r>
            <a:r>
              <a:rPr lang="en-US" dirty="0" err="1"/>
              <a:t>rc</a:t>
            </a:r>
            <a:r>
              <a:rPr lang="en-US" dirty="0"/>
              <a:t> – with a </a:t>
            </a:r>
            <a:r>
              <a:rPr lang="en-US" dirty="0" err="1"/>
              <a:t>dditional</a:t>
            </a:r>
            <a:r>
              <a:rPr lang="en-US" dirty="0"/>
              <a:t> </a:t>
            </a:r>
            <a:r>
              <a:rPr lang="en-US" dirty="0" err="1"/>
              <a:t>Appliaction</a:t>
            </a:r>
            <a:r>
              <a:rPr lang="en-US" dirty="0"/>
              <a:t> Lifecycle management – Upgrades- Rollback- Application revisioning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4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4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5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6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7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9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0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1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2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6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7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8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9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0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1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286000" cy="464715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286000" y="1"/>
            <a:ext cx="2286000" cy="4647156"/>
          </a:xfrm>
          <a:prstGeom prst="rect">
            <a:avLst/>
          </a:prstGeom>
          <a:solidFill>
            <a:srgbClr val="362F9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2000" y="1"/>
            <a:ext cx="2286000" cy="4647156"/>
          </a:xfrm>
          <a:prstGeom prst="rect">
            <a:avLst/>
          </a:prstGeom>
          <a:solidFill>
            <a:srgbClr val="211D7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858000" y="1"/>
            <a:ext cx="2286000" cy="4647156"/>
          </a:xfrm>
          <a:prstGeom prst="rect">
            <a:avLst/>
          </a:prstGeom>
          <a:solidFill>
            <a:srgbClr val="1409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05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4584526" cy="464715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324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42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9144000" cy="464715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463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4000" cy="4647157"/>
          </a:xfrm>
          <a:prstGeom prst="rect">
            <a:avLst/>
          </a:prstGeom>
          <a:solidFill>
            <a:srgbClr val="DFDFD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9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© 2018 IBM Corporation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5" y="405273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41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>
                <a:solidFill>
                  <a:srgbClr val="FFFFFF"/>
                </a:solidFill>
              </a:rPr>
              <a:t>Group Name / DOC ID / Month XX, 2017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2062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7559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11667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955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41257292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2174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89178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89178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6400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kern="0" dirty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1798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103307670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23553554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4361769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6986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88137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724317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923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7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483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14651061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42126525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8813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847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0538059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1652733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25727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0" y="1147100"/>
            <a:ext cx="4114800" cy="353602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8601" y="274321"/>
            <a:ext cx="2345377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defTabSz="457200">
              <a:lnSpc>
                <a:spcPct val="90000"/>
              </a:lnSpc>
              <a:spcBef>
                <a:spcPct val="0"/>
              </a:spcBef>
              <a:buNone/>
              <a:defRPr sz="16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0" kern="0" dirty="0">
                <a:solidFill>
                  <a:srgbClr val="FFFFFF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958664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Group Name / DOC ID / Month XX, 2017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435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01 Cover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"/>
          <p:cNvSpPr txBox="1">
            <a:spLocks noGrp="1"/>
          </p:cNvSpPr>
          <p:nvPr>
            <p:ph type="title"/>
          </p:nvPr>
        </p:nvSpPr>
        <p:spPr>
          <a:xfrm>
            <a:off x="227013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7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 Cover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39055"/>
            <a:ext cx="9144000" cy="4044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150957"/>
              </a:solidFill>
              <a:latin typeface="IBM Eliot Sans Regular" charset="0"/>
              <a:sym typeface="Arial"/>
            </a:endParaRPr>
          </a:p>
        </p:txBody>
      </p:sp>
      <p:sp>
        <p:nvSpPr>
          <p:cNvPr id="7" name="Shape 20"/>
          <p:cNvSpPr txBox="1">
            <a:spLocks noGrp="1"/>
          </p:cNvSpPr>
          <p:nvPr>
            <p:ph type="title"/>
          </p:nvPr>
        </p:nvSpPr>
        <p:spPr>
          <a:xfrm>
            <a:off x="227013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2334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Watson Data Platform / October,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4155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 bwMode="invGray"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 bwMode="invGray">
          <a:prstGeom prst="rect">
            <a:avLst/>
          </a:prstGeom>
        </p:spPr>
        <p:txBody>
          <a:bodyPr/>
          <a:lstStyle/>
          <a:p>
            <a:r>
              <a:rPr dirty="0"/>
              <a:t>Click to edit Master title style</a:t>
            </a:r>
          </a:p>
        </p:txBody>
      </p:sp>
      <p:sp>
        <p:nvSpPr>
          <p:cNvPr id="4" name="Shape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9D7906-2211-4BF3-940F-1FC4D6FF4B75}" type="slidenum">
              <a:rPr lang="en-US" altLang="en-US">
                <a:solidFill>
                  <a:srgbClr val="FFFFFF"/>
                </a:solidFill>
              </a:rPr>
              <a:pPr/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mtClean="0">
                <a:cs typeface="Arial" panose="020B0604020202020204" pitchFamily="34" charset="0"/>
              </a:defRPr>
            </a:lvl1pPr>
          </a:lstStyle>
          <a:p>
            <a:r>
              <a:rPr lang="de-DE" altLang="en-US">
                <a:solidFill>
                  <a:srgbClr val="FFFFFF"/>
                </a:solidFill>
              </a:rPr>
              <a:t>IBM Confidential</a:t>
            </a:r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53870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41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206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5325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1688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0634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8015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3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7037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7201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3643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4716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5973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25841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2514600" y="4826480"/>
            <a:ext cx="417845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2298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241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686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4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9574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38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721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13520" y="4826480"/>
            <a:ext cx="557953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4224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071154" y="4826480"/>
            <a:ext cx="5558246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439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sim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142524"/>
            <a:ext cx="8270327" cy="3640931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3646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502569"/>
            <a:ext cx="8270327" cy="3280886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79088" y="914400"/>
            <a:ext cx="8270841" cy="588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539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968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2587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66400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90212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14025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93"/>
          <p:cNvSpPr>
            <a:spLocks noGrp="1"/>
          </p:cNvSpPr>
          <p:nvPr>
            <p:ph type="body" sz="quarter" idx="13"/>
          </p:nvPr>
        </p:nvSpPr>
        <p:spPr>
          <a:xfrm>
            <a:off x="9904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7" name="Shape 294"/>
          <p:cNvSpPr>
            <a:spLocks noGrp="1"/>
          </p:cNvSpPr>
          <p:nvPr>
            <p:ph type="body" sz="quarter" idx="14"/>
          </p:nvPr>
        </p:nvSpPr>
        <p:spPr>
          <a:xfrm>
            <a:off x="9968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95"/>
          <p:cNvSpPr>
            <a:spLocks noGrp="1"/>
          </p:cNvSpPr>
          <p:nvPr>
            <p:ph type="body" sz="quarter" idx="15"/>
          </p:nvPr>
        </p:nvSpPr>
        <p:spPr>
          <a:xfrm>
            <a:off x="9904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9" name="Shape 296"/>
          <p:cNvSpPr>
            <a:spLocks noGrp="1"/>
          </p:cNvSpPr>
          <p:nvPr>
            <p:ph type="body" sz="quarter" idx="16"/>
          </p:nvPr>
        </p:nvSpPr>
        <p:spPr>
          <a:xfrm>
            <a:off x="3587624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0" name="Shape 297"/>
          <p:cNvSpPr>
            <a:spLocks noGrp="1"/>
          </p:cNvSpPr>
          <p:nvPr>
            <p:ph type="body" sz="quarter" idx="17"/>
          </p:nvPr>
        </p:nvSpPr>
        <p:spPr>
          <a:xfrm>
            <a:off x="35812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1" name="Shape 298"/>
          <p:cNvSpPr>
            <a:spLocks noGrp="1"/>
          </p:cNvSpPr>
          <p:nvPr>
            <p:ph type="body" sz="quarter" idx="18"/>
          </p:nvPr>
        </p:nvSpPr>
        <p:spPr>
          <a:xfrm>
            <a:off x="3587624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2" name="Shape 299"/>
          <p:cNvSpPr>
            <a:spLocks noGrp="1"/>
          </p:cNvSpPr>
          <p:nvPr>
            <p:ph type="body" sz="quarter" idx="19"/>
          </p:nvPr>
        </p:nvSpPr>
        <p:spPr>
          <a:xfrm>
            <a:off x="35812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3" name="Shape 300"/>
          <p:cNvSpPr>
            <a:spLocks noGrp="1"/>
          </p:cNvSpPr>
          <p:nvPr>
            <p:ph type="body" sz="quarter" idx="20"/>
          </p:nvPr>
        </p:nvSpPr>
        <p:spPr>
          <a:xfrm>
            <a:off x="61784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4" name="Shape 301"/>
          <p:cNvSpPr>
            <a:spLocks noGrp="1"/>
          </p:cNvSpPr>
          <p:nvPr>
            <p:ph type="body" sz="quarter" idx="21"/>
          </p:nvPr>
        </p:nvSpPr>
        <p:spPr>
          <a:xfrm>
            <a:off x="61720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5" name="Shape 302"/>
          <p:cNvSpPr>
            <a:spLocks noGrp="1"/>
          </p:cNvSpPr>
          <p:nvPr>
            <p:ph type="body" sz="quarter" idx="22"/>
          </p:nvPr>
        </p:nvSpPr>
        <p:spPr>
          <a:xfrm>
            <a:off x="61784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6" name="Shape 303"/>
          <p:cNvSpPr>
            <a:spLocks noGrp="1"/>
          </p:cNvSpPr>
          <p:nvPr>
            <p:ph type="body" sz="quarter" idx="23"/>
          </p:nvPr>
        </p:nvSpPr>
        <p:spPr>
          <a:xfrm>
            <a:off x="61720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7" name="Shape 304"/>
          <p:cNvSpPr/>
          <p:nvPr/>
        </p:nvSpPr>
        <p:spPr>
          <a:xfrm>
            <a:off x="-116682" y="521699"/>
            <a:ext cx="908349" cy="8033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238" name="Shape 284"/>
          <p:cNvSpPr txBox="1"/>
          <p:nvPr/>
        </p:nvSpPr>
        <p:spPr>
          <a:xfrm>
            <a:off x="154050" y="4884991"/>
            <a:ext cx="2014975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|  ©2018 IBM Corporation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863270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2089" y="840498"/>
            <a:ext cx="6665911" cy="8412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600"/>
              </a:spcBef>
              <a:buFont typeface=".AppleSystemUIFont" charset="-120"/>
              <a:buNone/>
              <a:tabLst>
                <a:tab pos="457189" algn="l"/>
              </a:tabLst>
              <a:defRPr sz="1600" b="0" i="0" baseline="0">
                <a:solidFill>
                  <a:schemeClr val="tx1"/>
                </a:solidFill>
                <a:latin typeface="IBM Plex Sans Text" charset="0"/>
                <a:ea typeface="IBM Plex Sans Text" charset="0"/>
                <a:cs typeface="IBM Plex Sans Text" charset="0"/>
              </a:defRPr>
            </a:lvl1pPr>
            <a:lvl2pPr marL="365751" indent="-365751" hangingPunct="0">
              <a:lnSpc>
                <a:spcPct val="100000"/>
              </a:lnSpc>
              <a:spcBef>
                <a:spcPts val="800"/>
              </a:spcBef>
              <a:buFont typeface=".AppleSystemUIFont" charset="-120"/>
              <a:buChar char="—"/>
              <a:defRPr sz="1600" b="0" i="0" baseline="0">
                <a:solidFill>
                  <a:schemeClr val="tx1"/>
                </a:solidFill>
                <a:latin typeface="IBM Plex Sans Text" charset="0"/>
                <a:ea typeface="IBM Plex Sans Text" charset="0"/>
                <a:cs typeface="IBM Plex Sans Text" charset="0"/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Body copy is IBM </a:t>
            </a:r>
            <a:r>
              <a:rPr lang="en-US" dirty="0" err="1"/>
              <a:t>Plex</a:t>
            </a:r>
            <a:r>
              <a:rPr lang="en-US" dirty="0"/>
              <a:t> Text, 16pt.,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92089" y="316689"/>
            <a:ext cx="6665911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600"/>
              </a:spcBef>
              <a:buFont typeface=".AppleSystemUIFont" charset="-120"/>
              <a:buNone/>
              <a:tabLst>
                <a:tab pos="457189" algn="l"/>
              </a:tabLst>
              <a:defRPr sz="2600" b="0" i="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65751" indent="-365751" hangingPunct="0">
              <a:lnSpc>
                <a:spcPct val="100000"/>
              </a:lnSpc>
              <a:spcBef>
                <a:spcPts val="800"/>
              </a:spcBef>
              <a:buFont typeface=".AppleSystemUIFont" charset="-120"/>
              <a:buChar char="—"/>
              <a:defRPr sz="1800" b="0" i="0" baseline="0">
                <a:latin typeface="Arial" charset="0"/>
                <a:ea typeface="Arial" charset="0"/>
                <a:cs typeface="Arial" charset="0"/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Headline copy is IBM </a:t>
            </a:r>
            <a:r>
              <a:rPr lang="en-US" dirty="0" err="1"/>
              <a:t>Plex</a:t>
            </a:r>
            <a:r>
              <a:rPr lang="en-US" dirty="0"/>
              <a:t> Regular, </a:t>
            </a:r>
          </a:p>
        </p:txBody>
      </p:sp>
    </p:spTree>
    <p:extLst>
      <p:ext uri="{BB962C8B-B14F-4D97-AF65-F5344CB8AC3E}">
        <p14:creationId xmlns:p14="http://schemas.microsoft.com/office/powerpoint/2010/main" val="141984427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8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Private Technical Overview</a:t>
            </a:r>
          </a:p>
        </p:txBody>
      </p:sp>
    </p:spTree>
    <p:extLst>
      <p:ext uri="{BB962C8B-B14F-4D97-AF65-F5344CB8AC3E}">
        <p14:creationId xmlns:p14="http://schemas.microsoft.com/office/powerpoint/2010/main" val="3945995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Private Technical Overview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" y="-1"/>
            <a:ext cx="9143999" cy="1290639"/>
          </a:xfrm>
          <a:solidFill>
            <a:schemeClr val="tx1"/>
          </a:solidFill>
        </p:spPr>
        <p:txBody>
          <a:bodyPr lIns="304760" tIns="268191" rIns="304760" bIns="30476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9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2341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34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7196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950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531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973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1936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5944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000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183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4101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861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74500" y="1515509"/>
            <a:ext cx="7594997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86836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2514600" y="4826480"/>
            <a:ext cx="417845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51" y="4692270"/>
            <a:ext cx="700669" cy="3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772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0358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8231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557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5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75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2980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13520" y="4826480"/>
            <a:ext cx="557953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94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071154" y="4826480"/>
            <a:ext cx="5558246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6701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sim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142524"/>
            <a:ext cx="8270327" cy="3640931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8749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290926"/>
            <a:ext cx="3770265" cy="7039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Two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0026" y="1151899"/>
            <a:ext cx="8181975" cy="3229769"/>
          </a:xfrm>
          <a:prstGeom prst="rect">
            <a:avLst/>
          </a:prstGeom>
        </p:spPr>
        <p:txBody>
          <a:bodyPr numCol="2" spcCol="822960"/>
          <a:lstStyle>
            <a:lvl1pPr marL="0" marR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887" indent="0">
              <a:buNone/>
              <a:defRPr/>
            </a:lvl2pPr>
            <a:lvl3pPr marL="685772" indent="0">
              <a:buNone/>
              <a:defRPr/>
            </a:lvl3pPr>
            <a:lvl4pPr marL="1028659" indent="0">
              <a:buNone/>
              <a:defRPr/>
            </a:lvl4pPr>
            <a:lvl5pPr marL="1371545" indent="0">
              <a:buNone/>
              <a:defRPr/>
            </a:lvl5pPr>
          </a:lstStyle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772260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3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5826680" y="4884310"/>
            <a:ext cx="2732982" cy="193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sz="900"/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87989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90404252"/>
      </p:ext>
    </p:extLst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502569"/>
            <a:ext cx="8270327" cy="3280886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79088" y="914400"/>
            <a:ext cx="8270841" cy="588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0445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2" cy="4479344"/>
          </a:xfrm>
        </p:spPr>
        <p:txBody>
          <a:bodyPr/>
          <a:lstStyle>
            <a:lvl1pPr>
              <a:lnSpc>
                <a:spcPct val="90000"/>
              </a:lnSpc>
              <a:defRPr sz="19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630612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3266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1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152061" algn="dec"/>
              </a:tabLst>
              <a:defRPr/>
            </a:lvl1pPr>
            <a:lvl2pPr marL="138428" indent="-13842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365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218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1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15206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365751" rtl="0" eaLnBrk="1" fontAlgn="auto" latinLnBrk="0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21860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648408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3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77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817536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3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77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3545968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7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2021089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5187462" cy="4520805"/>
          </a:xfrm>
        </p:spPr>
        <p:txBody>
          <a:bodyPr/>
          <a:lstStyle>
            <a:lvl1pPr marL="93978" indent="-93978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4337551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880"/>
              </a:spcBef>
              <a:spcAft>
                <a:spcPts val="0"/>
              </a:spcAft>
              <a:defRPr/>
            </a:lvl1pPr>
            <a:lvl2pPr>
              <a:spcBef>
                <a:spcPts val="880"/>
              </a:spcBef>
              <a:defRPr/>
            </a:lvl2pPr>
            <a:lvl3pPr>
              <a:spcBef>
                <a:spcPts val="880"/>
              </a:spcBef>
              <a:defRPr/>
            </a:lvl3pPr>
            <a:lvl4pPr>
              <a:spcBef>
                <a:spcPts val="880"/>
              </a:spcBef>
              <a:defRPr/>
            </a:lvl4pPr>
            <a:lvl5pPr>
              <a:spcBef>
                <a:spcPts val="88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406058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705206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4114800" cy="3589656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30271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5021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814185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880"/>
              </a:spcBef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46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3858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880"/>
              </a:spcBef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849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626742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880"/>
              </a:spcBef>
              <a:buFontTx/>
              <a:buNone/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9323365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41814602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7368602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4588811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4572000" cy="257175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2218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4572000" cy="257175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"/>
            <a:ext cx="4571999" cy="2571751"/>
          </a:xfrm>
          <a:solidFill>
            <a:schemeClr val="accent2"/>
          </a:solidFill>
        </p:spPr>
        <p:txBody>
          <a:bodyPr lIns="365760" tIns="321869" rIns="365760" bIns="36576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5940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2571751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 sz="385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3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"/>
            <a:ext cx="9143999" cy="1290639"/>
          </a:xfrm>
          <a:solidFill>
            <a:schemeClr val="tx1"/>
          </a:solidFill>
        </p:spPr>
        <p:txBody>
          <a:bodyPr lIns="365760" tIns="321869" rIns="365760" bIns="365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4826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800">
                <a:solidFill>
                  <a:schemeClr val="bg2"/>
                </a:solidFill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31933982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3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365760" tIns="307238" rIns="365760" bIns="365760"/>
          <a:lstStyle>
            <a:lvl1pPr>
              <a:defRPr sz="1100">
                <a:solidFill>
                  <a:schemeClr val="bg2"/>
                </a:solidFill>
              </a:defRPr>
            </a:lvl1pPr>
            <a:lvl2pPr>
              <a:defRPr sz="900">
                <a:solidFill>
                  <a:schemeClr val="bg2"/>
                </a:solidFill>
              </a:defRPr>
            </a:lvl2pPr>
            <a:lvl3pPr>
              <a:defRPr sz="90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6013861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0661101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5845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049612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2152"/>
          </a:xfrm>
        </p:spPr>
        <p:txBody>
          <a:bodyPr/>
          <a:lstStyle>
            <a:lvl1pPr>
              <a:defRPr sz="13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100"/>
            </a:lvl1pPr>
            <a:lvl2pPr marL="0" indent="0">
              <a:buNone/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04844264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2152"/>
          </a:xfrm>
        </p:spPr>
        <p:txBody>
          <a:bodyPr/>
          <a:lstStyle>
            <a:lvl1pPr>
              <a:defRPr sz="13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4"/>
            <a:ext cx="1828800" cy="3456432"/>
          </a:xfrm>
        </p:spPr>
        <p:txBody>
          <a:bodyPr/>
          <a:lstStyle>
            <a:lvl1pPr>
              <a:defRPr sz="1100"/>
            </a:lvl1pPr>
            <a:lvl2pPr marL="0" indent="0">
              <a:buNone/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4" y="1051561"/>
            <a:ext cx="4215008" cy="3456432"/>
          </a:xfrm>
        </p:spPr>
        <p:txBody>
          <a:bodyPr/>
          <a:lstStyle>
            <a:lvl1pPr marL="93978" indent="-93978">
              <a:tabLst/>
              <a:defRPr sz="1900"/>
            </a:lvl1pPr>
            <a:lvl2pPr marL="0" indent="0"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934246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300"/>
            </a:lvl1pPr>
            <a:lvl2pPr marL="0" indent="0">
              <a:spcBef>
                <a:spcPts val="880"/>
              </a:spcBef>
              <a:buFontTx/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58491652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365529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25919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1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152061" algn="dec"/>
              </a:tabLst>
              <a:defRPr sz="900"/>
            </a:lvl1pPr>
            <a:lvl2pPr marL="138428" indent="-13842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365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3218608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428453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56590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7341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535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552" y="4832761"/>
            <a:ext cx="602450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5226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204A5D-BB4E-4D46-9A01-C23F1ED75F76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51E223-F01A-E34A-B75A-9EF1B3BA776E}"/>
              </a:ext>
            </a:extLst>
          </p:cNvPr>
          <p:cNvCxnSpPr>
            <a:cxnSpLocks/>
          </p:cNvCxnSpPr>
          <p:nvPr userDrawn="1"/>
        </p:nvCxnSpPr>
        <p:spPr>
          <a:xfrm>
            <a:off x="282011" y="4499360"/>
            <a:ext cx="8588384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6664A9-3BAD-F141-AAA6-350355D7AA48}"/>
              </a:ext>
            </a:extLst>
          </p:cNvPr>
          <p:cNvSpPr txBox="1"/>
          <p:nvPr userDrawn="1"/>
        </p:nvSpPr>
        <p:spPr>
          <a:xfrm>
            <a:off x="216802" y="4648306"/>
            <a:ext cx="191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IBM Plex Sans" panose="020B0503050203000203" pitchFamily="34" charset="77"/>
              </a:rPr>
              <a:t>IBM CSI Cloud Summit</a:t>
            </a:r>
          </a:p>
          <a:p>
            <a:r>
              <a:rPr lang="en-US" sz="900" dirty="0">
                <a:solidFill>
                  <a:schemeClr val="bg1"/>
                </a:solidFill>
                <a:latin typeface="IBM Plex Sans" panose="020B0503050203000203" pitchFamily="34" charset="77"/>
              </a:rPr>
              <a:t>2019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F46DAAE-F259-5946-ADEE-D8812C5F0EDF}"/>
              </a:ext>
            </a:extLst>
          </p:cNvPr>
          <p:cNvSpPr txBox="1">
            <a:spLocks/>
          </p:cNvSpPr>
          <p:nvPr userDrawn="1"/>
        </p:nvSpPr>
        <p:spPr>
          <a:xfrm>
            <a:off x="6812995" y="461859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IBM Plex Sans" panose="020B050305020300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1288A1-8BEF-8C46-A698-FEFC09319953}" type="slidenum">
              <a:rPr lang="en-US" sz="900" smtClean="0"/>
              <a:pPr/>
              <a:t>‹#›</a:t>
            </a:fld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6D628B-E5B3-A542-9905-1E8066631B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18468" y="343564"/>
            <a:ext cx="551927" cy="2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823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622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1200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74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84706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77163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88341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6213742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16862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5141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0735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8620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984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69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9358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9343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18029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140885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8389089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061499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430248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370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2501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6976884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720920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2413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621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2273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962417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3336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3827130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8716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9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91487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8798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7724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79" y="3568588"/>
            <a:ext cx="4142232" cy="927212"/>
          </a:xfrm>
        </p:spPr>
        <p:txBody>
          <a:bodyPr/>
          <a:lstStyle>
            <a:lvl1pPr>
              <a:lnSpc>
                <a:spcPts val="2100"/>
              </a:lnSpc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20681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1045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1322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40635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776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1019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80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40371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52443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42809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41468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55995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94630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1729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75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7058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3716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6123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7617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6412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5863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4842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607707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985170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99832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68105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49698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197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05860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665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332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5065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0345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7223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214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10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343438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166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918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980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8549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3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157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7639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12180" y="1041722"/>
            <a:ext cx="7857317" cy="336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5601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2514600" y="4826480"/>
            <a:ext cx="417845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51" y="4692270"/>
            <a:ext cx="700669" cy="3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89508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5401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5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67688C5-FA24-FF43-BD6E-78140B97C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Automation / Jan 27,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78936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9235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2861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4692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180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13520" y="4826480"/>
            <a:ext cx="5579533" cy="13716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46" y="1531416"/>
            <a:ext cx="3336548" cy="16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068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071154" y="4826480"/>
            <a:ext cx="5558246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5" y="4690872"/>
            <a:ext cx="694527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781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7284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sim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142524"/>
            <a:ext cx="8270327" cy="3640931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2758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679087" y="484710"/>
            <a:ext cx="8270327" cy="42984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3"/>
          </p:nvPr>
        </p:nvSpPr>
        <p:spPr>
          <a:xfrm>
            <a:off x="679087" y="1502569"/>
            <a:ext cx="8270327" cy="3280886"/>
          </a:xfrm>
          <a:prstGeom prst="rect">
            <a:avLst/>
          </a:prstGeom>
        </p:spPr>
        <p:txBody>
          <a:bodyPr/>
          <a:lstStyle>
            <a:lvl1pPr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sz="13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sz="12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sz="105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79088" y="914400"/>
            <a:ext cx="8270841" cy="588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6590" y="4937760"/>
            <a:ext cx="2057400" cy="205740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58378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9774" y="2250281"/>
            <a:ext cx="3044453" cy="6429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23533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961658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199783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437908" indent="-485408">
              <a:spcBef>
                <a:spcPts val="0"/>
              </a:spcBef>
              <a:defRPr sz="3975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13763" y="4905375"/>
            <a:ext cx="169964" cy="1762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53685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301" y="4855743"/>
            <a:ext cx="239073" cy="238121"/>
          </a:xfrm>
          <a:prstGeom prst="rect">
            <a:avLst/>
          </a:prstGeom>
        </p:spPr>
        <p:txBody>
          <a:bodyPr lIns="190493" tIns="190493" rIns="190493" bIns="190493" anchor="ctr"/>
          <a:lstStyle>
            <a:lvl1pPr algn="r" defTabSz="308073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352605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ty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Shape 337"/>
          <p:cNvSpPr>
            <a:spLocks noGrp="1"/>
          </p:cNvSpPr>
          <p:nvPr>
            <p:ph type="pic" sz="quarter" idx="13"/>
          </p:nvPr>
        </p:nvSpPr>
        <p:spPr>
          <a:xfrm>
            <a:off x="3779762" y="806519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19" name="Shape 338"/>
          <p:cNvSpPr>
            <a:spLocks noGrp="1"/>
          </p:cNvSpPr>
          <p:nvPr>
            <p:ph type="pic" sz="quarter" idx="14"/>
          </p:nvPr>
        </p:nvSpPr>
        <p:spPr>
          <a:xfrm>
            <a:off x="6272064" y="806519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0" name="Shape 339"/>
          <p:cNvSpPr>
            <a:spLocks noGrp="1"/>
          </p:cNvSpPr>
          <p:nvPr>
            <p:ph type="pic" sz="quarter" idx="15"/>
          </p:nvPr>
        </p:nvSpPr>
        <p:spPr>
          <a:xfrm>
            <a:off x="3779762" y="2685114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1" name="Shape 340"/>
          <p:cNvSpPr>
            <a:spLocks noGrp="1"/>
          </p:cNvSpPr>
          <p:nvPr>
            <p:ph type="pic" sz="quarter" idx="16"/>
          </p:nvPr>
        </p:nvSpPr>
        <p:spPr>
          <a:xfrm>
            <a:off x="6272064" y="2685114"/>
            <a:ext cx="2283028" cy="16518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2" name="Shape 341"/>
          <p:cNvSpPr/>
          <p:nvPr/>
        </p:nvSpPr>
        <p:spPr>
          <a:xfrm>
            <a:off x="-97632" y="1998531"/>
            <a:ext cx="662212" cy="1146439"/>
          </a:xfrm>
          <a:prstGeom prst="rect">
            <a:avLst/>
          </a:prstGeom>
          <a:solidFill>
            <a:srgbClr val="000000"/>
          </a:solidFill>
          <a:ln w="254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55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9747" y="1981200"/>
            <a:ext cx="2216752" cy="12763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4" name="Shape 343"/>
          <p:cNvSpPr txBox="1"/>
          <p:nvPr/>
        </p:nvSpPr>
        <p:spPr>
          <a:xfrm>
            <a:off x="154049" y="4884991"/>
            <a:ext cx="2032608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 |  ©2018 IBM Corporation</a:t>
            </a:r>
          </a:p>
        </p:txBody>
      </p:sp>
      <p:sp>
        <p:nvSpPr>
          <p:cNvPr id="5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733425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Rectangle"/>
          <p:cNvSpPr/>
          <p:nvPr/>
        </p:nvSpPr>
        <p:spPr>
          <a:xfrm>
            <a:off x="-142875" y="-156084"/>
            <a:ext cx="2894894" cy="54556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5567" name="Header"/>
          <p:cNvSpPr>
            <a:spLocks noGrp="1"/>
          </p:cNvSpPr>
          <p:nvPr>
            <p:ph type="body" sz="quarter" idx="13"/>
          </p:nvPr>
        </p:nvSpPr>
        <p:spPr>
          <a:xfrm>
            <a:off x="3492836" y="937246"/>
            <a:ext cx="675666" cy="23660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5568" name="Lorem ipsum dolor sit amet, consectetur adipiscing elit, sed do eiusmod tempor incididunt ut labore et dolore magna aliqua."/>
          <p:cNvSpPr>
            <a:spLocks noGrp="1"/>
          </p:cNvSpPr>
          <p:nvPr>
            <p:ph type="body" sz="quarter" idx="14"/>
          </p:nvPr>
        </p:nvSpPr>
        <p:spPr>
          <a:xfrm>
            <a:off x="3492836" y="1187277"/>
            <a:ext cx="4970658" cy="646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2213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5569" name="Header"/>
          <p:cNvSpPr>
            <a:spLocks noGrp="1"/>
          </p:cNvSpPr>
          <p:nvPr>
            <p:ph type="body" sz="quarter" idx="15"/>
          </p:nvPr>
        </p:nvSpPr>
        <p:spPr>
          <a:xfrm>
            <a:off x="3492836" y="2185512"/>
            <a:ext cx="675666" cy="23660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5570" name="Lorem ipsum dolor sit amet, consectetur adipiscing elit, sed do eiusmod tempor incididunt ut labore et dolore magna aliqua."/>
          <p:cNvSpPr>
            <a:spLocks noGrp="1"/>
          </p:cNvSpPr>
          <p:nvPr>
            <p:ph type="body" sz="quarter" idx="16"/>
          </p:nvPr>
        </p:nvSpPr>
        <p:spPr>
          <a:xfrm>
            <a:off x="3492836" y="2447449"/>
            <a:ext cx="4883780" cy="646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2213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5571" name="Header"/>
          <p:cNvSpPr>
            <a:spLocks noGrp="1"/>
          </p:cNvSpPr>
          <p:nvPr>
            <p:ph type="body" sz="quarter" idx="17"/>
          </p:nvPr>
        </p:nvSpPr>
        <p:spPr>
          <a:xfrm>
            <a:off x="3492836" y="3433778"/>
            <a:ext cx="675666" cy="236603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5572" name="Lorem ipsum dolor sit amet, consectetur adipiscing elit, sed do eiusmod tempor incididunt ut labore et dolore magna aliqua."/>
          <p:cNvSpPr>
            <a:spLocks noGrp="1"/>
          </p:cNvSpPr>
          <p:nvPr>
            <p:ph type="body" sz="quarter" idx="18"/>
          </p:nvPr>
        </p:nvSpPr>
        <p:spPr>
          <a:xfrm>
            <a:off x="3492836" y="3683809"/>
            <a:ext cx="4883780" cy="6464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2213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5573" name="Slide Title…"/>
          <p:cNvSpPr>
            <a:spLocks noGrp="1"/>
          </p:cNvSpPr>
          <p:nvPr>
            <p:ph type="body" sz="quarter" idx="19"/>
          </p:nvPr>
        </p:nvSpPr>
        <p:spPr>
          <a:xfrm>
            <a:off x="295224" y="2199779"/>
            <a:ext cx="5041445" cy="2058384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5574" name="Line"/>
          <p:cNvSpPr/>
          <p:nvPr/>
        </p:nvSpPr>
        <p:spPr>
          <a:xfrm>
            <a:off x="352375" y="2100324"/>
            <a:ext cx="374402" cy="1"/>
          </a:xfrm>
          <a:prstGeom prst="line">
            <a:avLst/>
          </a:prstGeom>
          <a:ln w="127000">
            <a:solidFill>
              <a:srgbClr val="0BCFD8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lnSpc>
                <a:spcPct val="100000"/>
              </a:lnSpc>
              <a:defRPr sz="320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5575" name="IBM Cloud Kubernetes Service   |  ©2018 IBM Corporation"/>
          <p:cNvSpPr/>
          <p:nvPr/>
        </p:nvSpPr>
        <p:spPr>
          <a:xfrm>
            <a:off x="154049" y="4884992"/>
            <a:ext cx="2032608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lnSpc>
                <a:spcPct val="100000"/>
              </a:lnSpc>
              <a:spcBef>
                <a:spcPts val="2213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600"/>
              <a:t>IBM Cloud Kubernetes Service   |  ©2018 IBM Corporation</a:t>
            </a:r>
          </a:p>
        </p:txBody>
      </p:sp>
      <p:sp>
        <p:nvSpPr>
          <p:cNvPr id="5576" name="Slide Number"/>
          <p:cNvSpPr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7" tIns="71437" rIns="71437" bIns="71437"/>
          <a:lstStyle>
            <a:lvl1pPr defTabSz="308075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78652"/>
      </p:ext>
    </p:extLst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968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2587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66400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90212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14025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93"/>
          <p:cNvSpPr>
            <a:spLocks noGrp="1"/>
          </p:cNvSpPr>
          <p:nvPr>
            <p:ph type="body" sz="quarter" idx="13"/>
          </p:nvPr>
        </p:nvSpPr>
        <p:spPr>
          <a:xfrm>
            <a:off x="9904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7" name="Shape 294"/>
          <p:cNvSpPr>
            <a:spLocks noGrp="1"/>
          </p:cNvSpPr>
          <p:nvPr>
            <p:ph type="body" sz="quarter" idx="14"/>
          </p:nvPr>
        </p:nvSpPr>
        <p:spPr>
          <a:xfrm>
            <a:off x="9968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95"/>
          <p:cNvSpPr>
            <a:spLocks noGrp="1"/>
          </p:cNvSpPr>
          <p:nvPr>
            <p:ph type="body" sz="quarter" idx="15"/>
          </p:nvPr>
        </p:nvSpPr>
        <p:spPr>
          <a:xfrm>
            <a:off x="9904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9" name="Shape 296"/>
          <p:cNvSpPr>
            <a:spLocks noGrp="1"/>
          </p:cNvSpPr>
          <p:nvPr>
            <p:ph type="body" sz="quarter" idx="16"/>
          </p:nvPr>
        </p:nvSpPr>
        <p:spPr>
          <a:xfrm>
            <a:off x="3587624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0" name="Shape 297"/>
          <p:cNvSpPr>
            <a:spLocks noGrp="1"/>
          </p:cNvSpPr>
          <p:nvPr>
            <p:ph type="body" sz="quarter" idx="17"/>
          </p:nvPr>
        </p:nvSpPr>
        <p:spPr>
          <a:xfrm>
            <a:off x="35812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1" name="Shape 298"/>
          <p:cNvSpPr>
            <a:spLocks noGrp="1"/>
          </p:cNvSpPr>
          <p:nvPr>
            <p:ph type="body" sz="quarter" idx="18"/>
          </p:nvPr>
        </p:nvSpPr>
        <p:spPr>
          <a:xfrm>
            <a:off x="3587624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2" name="Shape 299"/>
          <p:cNvSpPr>
            <a:spLocks noGrp="1"/>
          </p:cNvSpPr>
          <p:nvPr>
            <p:ph type="body" sz="quarter" idx="19"/>
          </p:nvPr>
        </p:nvSpPr>
        <p:spPr>
          <a:xfrm>
            <a:off x="35812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3" name="Shape 300"/>
          <p:cNvSpPr>
            <a:spLocks noGrp="1"/>
          </p:cNvSpPr>
          <p:nvPr>
            <p:ph type="body" sz="quarter" idx="20"/>
          </p:nvPr>
        </p:nvSpPr>
        <p:spPr>
          <a:xfrm>
            <a:off x="6178423" y="3268966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4" name="Shape 301"/>
          <p:cNvSpPr>
            <a:spLocks noGrp="1"/>
          </p:cNvSpPr>
          <p:nvPr>
            <p:ph type="body" sz="quarter" idx="21"/>
          </p:nvPr>
        </p:nvSpPr>
        <p:spPr>
          <a:xfrm>
            <a:off x="6172073" y="3526631"/>
            <a:ext cx="2148422" cy="9429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5" name="Shape 302"/>
          <p:cNvSpPr>
            <a:spLocks noGrp="1"/>
          </p:cNvSpPr>
          <p:nvPr>
            <p:ph type="body" sz="quarter" idx="22"/>
          </p:nvPr>
        </p:nvSpPr>
        <p:spPr>
          <a:xfrm>
            <a:off x="6178423" y="1744657"/>
            <a:ext cx="704925" cy="27146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6" name="Shape 303"/>
          <p:cNvSpPr>
            <a:spLocks noGrp="1"/>
          </p:cNvSpPr>
          <p:nvPr>
            <p:ph type="body" sz="quarter" idx="23"/>
          </p:nvPr>
        </p:nvSpPr>
        <p:spPr>
          <a:xfrm>
            <a:off x="6172073" y="2002323"/>
            <a:ext cx="2148422" cy="9429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4425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7" name="Shape 304"/>
          <p:cNvSpPr/>
          <p:nvPr/>
        </p:nvSpPr>
        <p:spPr>
          <a:xfrm>
            <a:off x="-116682" y="521699"/>
            <a:ext cx="908349" cy="8033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238" name="Shape 284"/>
          <p:cNvSpPr txBox="1"/>
          <p:nvPr/>
        </p:nvSpPr>
        <p:spPr>
          <a:xfrm>
            <a:off x="154050" y="4884991"/>
            <a:ext cx="2014975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|  ©2018 IBM Corporation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4878958"/>
            <a:ext cx="185443" cy="191691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3918030"/>
      </p:ext>
    </p:extLst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7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5715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3688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0142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52587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593917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65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417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8768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3272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952147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5008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4412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9608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8100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1221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70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682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331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128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89465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7837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885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61649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645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3297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936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08717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4640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0036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08959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552704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6753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448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292093" rtl="0">
              <a:spcBef>
                <a:spcPts val="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19074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wrap="square" lIns="76185" tIns="76185" rIns="76185" bIns="7618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92042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71385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3425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767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434806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71415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006189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285532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wrap="square" lIns="76185" tIns="76185" rIns="76185" bIns="7618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92042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71385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863425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767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434806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71415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006189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285532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309515"/>
            <a:endParaRPr lang="en-US" dirty="0"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fld id="{00000000-1234-1234-1234-123412341234}" type="slidenum">
              <a:rPr lang="uk-UA" sz="1125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/>
              <a:t>‹#›</a:t>
            </a:fld>
            <a:endParaRPr lang="uk-UA" sz="1125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87443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023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1881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58795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137618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028422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056763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13873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96754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54067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57440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3220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029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74500" y="1515509"/>
            <a:ext cx="7594997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51118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8EFB1-0560-4A44-A1D6-082CE6B90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63133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83482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395004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55170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92135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5906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344346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842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4.xml"/><Relationship Id="rId18" Type="http://schemas.openxmlformats.org/officeDocument/2006/relationships/slideLayout" Target="../slideLayouts/slideLayout309.xml"/><Relationship Id="rId26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294.xml"/><Relationship Id="rId21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303.xml"/><Relationship Id="rId17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16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307.xml"/><Relationship Id="rId20" Type="http://schemas.openxmlformats.org/officeDocument/2006/relationships/slideLayout" Target="../slideLayouts/slideLayout311.xml"/><Relationship Id="rId29" Type="http://schemas.openxmlformats.org/officeDocument/2006/relationships/slideLayout" Target="../slideLayouts/slideLayout320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24" Type="http://schemas.openxmlformats.org/officeDocument/2006/relationships/slideLayout" Target="../slideLayouts/slideLayout315.xml"/><Relationship Id="rId32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96.xml"/><Relationship Id="rId15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14.xml"/><Relationship Id="rId28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01.xml"/><Relationship Id="rId19" Type="http://schemas.openxmlformats.org/officeDocument/2006/relationships/slideLayout" Target="../slideLayouts/slideLayout310.xml"/><Relationship Id="rId31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Relationship Id="rId14" Type="http://schemas.openxmlformats.org/officeDocument/2006/relationships/slideLayout" Target="../slideLayouts/slideLayout305.xml"/><Relationship Id="rId22" Type="http://schemas.openxmlformats.org/officeDocument/2006/relationships/slideLayout" Target="../slideLayouts/slideLayout313.xml"/><Relationship Id="rId27" Type="http://schemas.openxmlformats.org/officeDocument/2006/relationships/slideLayout" Target="../slideLayouts/slideLayout318.xml"/><Relationship Id="rId30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6.xml"/><Relationship Id="rId18" Type="http://schemas.openxmlformats.org/officeDocument/2006/relationships/slideLayout" Target="../slideLayouts/slideLayout341.xml"/><Relationship Id="rId26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5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20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24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23" Type="http://schemas.openxmlformats.org/officeDocument/2006/relationships/slideLayout" Target="../slideLayouts/slideLayout346.xml"/><Relationship Id="rId28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33.xml"/><Relationship Id="rId19" Type="http://schemas.openxmlformats.org/officeDocument/2006/relationships/slideLayout" Target="../slideLayouts/slideLayout342.xml"/><Relationship Id="rId31" Type="http://schemas.openxmlformats.org/officeDocument/2006/relationships/theme" Target="../theme/theme11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Relationship Id="rId22" Type="http://schemas.openxmlformats.org/officeDocument/2006/relationships/slideLayout" Target="../slideLayouts/slideLayout345.xml"/><Relationship Id="rId27" Type="http://schemas.openxmlformats.org/officeDocument/2006/relationships/slideLayout" Target="../slideLayouts/slideLayout350.xml"/><Relationship Id="rId30" Type="http://schemas.openxmlformats.org/officeDocument/2006/relationships/slideLayout" Target="../slideLayouts/slideLayout353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56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theme" Target="../theme/theme13.xml"/><Relationship Id="rId8" Type="http://schemas.openxmlformats.org/officeDocument/2006/relationships/slideLayout" Target="../slideLayouts/slideLayout36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5.xml"/><Relationship Id="rId13" Type="http://schemas.openxmlformats.org/officeDocument/2006/relationships/slideLayout" Target="../slideLayouts/slideLayout400.xml"/><Relationship Id="rId18" Type="http://schemas.openxmlformats.org/officeDocument/2006/relationships/slideLayout" Target="../slideLayouts/slideLayout405.xml"/><Relationship Id="rId3" Type="http://schemas.openxmlformats.org/officeDocument/2006/relationships/slideLayout" Target="../slideLayouts/slideLayout390.xml"/><Relationship Id="rId21" Type="http://schemas.openxmlformats.org/officeDocument/2006/relationships/slideLayout" Target="../slideLayouts/slideLayout408.xml"/><Relationship Id="rId7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9.xml"/><Relationship Id="rId17" Type="http://schemas.openxmlformats.org/officeDocument/2006/relationships/slideLayout" Target="../slideLayouts/slideLayout404.xml"/><Relationship Id="rId2" Type="http://schemas.openxmlformats.org/officeDocument/2006/relationships/slideLayout" Target="../slideLayouts/slideLayout389.xml"/><Relationship Id="rId16" Type="http://schemas.openxmlformats.org/officeDocument/2006/relationships/slideLayout" Target="../slideLayouts/slideLayout403.xml"/><Relationship Id="rId20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24" Type="http://schemas.openxmlformats.org/officeDocument/2006/relationships/image" Target="../media/image27.png"/><Relationship Id="rId5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402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397.xml"/><Relationship Id="rId19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Relationship Id="rId14" Type="http://schemas.openxmlformats.org/officeDocument/2006/relationships/slideLayout" Target="../slideLayouts/slideLayout401.xml"/><Relationship Id="rId22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0.xml"/><Relationship Id="rId18" Type="http://schemas.openxmlformats.org/officeDocument/2006/relationships/slideLayout" Target="../slideLayouts/slideLayout235.xml"/><Relationship Id="rId26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56.xml"/><Relationship Id="rId21" Type="http://schemas.openxmlformats.org/officeDocument/2006/relationships/slideLayout" Target="../slideLayouts/slideLayout238.xml"/><Relationship Id="rId34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24.xml"/><Relationship Id="rId12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4.xml"/><Relationship Id="rId25" Type="http://schemas.openxmlformats.org/officeDocument/2006/relationships/slideLayout" Target="../slideLayouts/slideLayout242.xml"/><Relationship Id="rId33" Type="http://schemas.openxmlformats.org/officeDocument/2006/relationships/slideLayout" Target="../slideLayouts/slideLayout250.xml"/><Relationship Id="rId38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19.xml"/><Relationship Id="rId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237.xml"/><Relationship Id="rId29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24" Type="http://schemas.openxmlformats.org/officeDocument/2006/relationships/slideLayout" Target="../slideLayouts/slideLayout241.xml"/><Relationship Id="rId32" Type="http://schemas.openxmlformats.org/officeDocument/2006/relationships/slideLayout" Target="../slideLayouts/slideLayout249.xml"/><Relationship Id="rId37" Type="http://schemas.openxmlformats.org/officeDocument/2006/relationships/slideLayout" Target="../slideLayouts/slideLayout254.xml"/><Relationship Id="rId40" Type="http://schemas.openxmlformats.org/officeDocument/2006/relationships/theme" Target="../theme/theme8.xml"/><Relationship Id="rId5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32.xml"/><Relationship Id="rId23" Type="http://schemas.openxmlformats.org/officeDocument/2006/relationships/slideLayout" Target="../slideLayouts/slideLayout240.xml"/><Relationship Id="rId28" Type="http://schemas.openxmlformats.org/officeDocument/2006/relationships/slideLayout" Target="../slideLayouts/slideLayout245.xml"/><Relationship Id="rId36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27.xml"/><Relationship Id="rId19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31.xml"/><Relationship Id="rId22" Type="http://schemas.openxmlformats.org/officeDocument/2006/relationships/slideLayout" Target="../slideLayouts/slideLayout239.xml"/><Relationship Id="rId27" Type="http://schemas.openxmlformats.org/officeDocument/2006/relationships/slideLayout" Target="../slideLayouts/slideLayout244.xml"/><Relationship Id="rId30" Type="http://schemas.openxmlformats.org/officeDocument/2006/relationships/slideLayout" Target="../slideLayouts/slideLayout247.xml"/><Relationship Id="rId35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35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93" r:id="rId33"/>
    <p:sldLayoutId id="2147484364" r:id="rId34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38824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  <p:sldLayoutId id="2147484273" r:id="rId12"/>
    <p:sldLayoutId id="2147484274" r:id="rId13"/>
    <p:sldLayoutId id="2147484275" r:id="rId14"/>
    <p:sldLayoutId id="2147484276" r:id="rId15"/>
    <p:sldLayoutId id="2147484277" r:id="rId16"/>
    <p:sldLayoutId id="2147484278" r:id="rId17"/>
    <p:sldLayoutId id="2147484279" r:id="rId18"/>
    <p:sldLayoutId id="2147484280" r:id="rId19"/>
    <p:sldLayoutId id="2147484281" r:id="rId20"/>
    <p:sldLayoutId id="2147484282" r:id="rId21"/>
    <p:sldLayoutId id="2147484283" r:id="rId22"/>
    <p:sldLayoutId id="2147484284" r:id="rId23"/>
    <p:sldLayoutId id="2147484285" r:id="rId24"/>
    <p:sldLayoutId id="2147484286" r:id="rId25"/>
    <p:sldLayoutId id="2147484287" r:id="rId26"/>
    <p:sldLayoutId id="2147484288" r:id="rId27"/>
    <p:sldLayoutId id="2147484289" r:id="rId28"/>
    <p:sldLayoutId id="2147484290" r:id="rId29"/>
    <p:sldLayoutId id="2147484291" r:id="rId30"/>
    <p:sldLayoutId id="2147484292" r:id="rId31"/>
    <p:sldLayoutId id="214748429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13520" y="4826480"/>
            <a:ext cx="5579533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3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297" r:id="rId2"/>
    <p:sldLayoutId id="2147484298" r:id="rId3"/>
    <p:sldLayoutId id="2147484299" r:id="rId4"/>
    <p:sldLayoutId id="2147484300" r:id="rId5"/>
    <p:sldLayoutId id="2147484301" r:id="rId6"/>
    <p:sldLayoutId id="2147484302" r:id="rId7"/>
    <p:sldLayoutId id="2147484303" r:id="rId8"/>
    <p:sldLayoutId id="2147484304" r:id="rId9"/>
    <p:sldLayoutId id="2147484305" r:id="rId10"/>
    <p:sldLayoutId id="2147484306" r:id="rId11"/>
    <p:sldLayoutId id="2147484307" r:id="rId12"/>
    <p:sldLayoutId id="2147484308" r:id="rId13"/>
    <p:sldLayoutId id="2147484309" r:id="rId14"/>
    <p:sldLayoutId id="2147484310" r:id="rId15"/>
    <p:sldLayoutId id="2147484311" r:id="rId16"/>
    <p:sldLayoutId id="2147484312" r:id="rId17"/>
    <p:sldLayoutId id="2147484313" r:id="rId18"/>
    <p:sldLayoutId id="2147484314" r:id="rId19"/>
    <p:sldLayoutId id="2147484315" r:id="rId20"/>
    <p:sldLayoutId id="2147484316" r:id="rId21"/>
    <p:sldLayoutId id="2147484317" r:id="rId22"/>
    <p:sldLayoutId id="2147484318" r:id="rId23"/>
    <p:sldLayoutId id="2147484319" r:id="rId24"/>
    <p:sldLayoutId id="2147484320" r:id="rId25"/>
    <p:sldLayoutId id="2147484321" r:id="rId26"/>
    <p:sldLayoutId id="2147484322" r:id="rId27"/>
    <p:sldLayoutId id="2147484323" r:id="rId28"/>
    <p:sldLayoutId id="2147484324" r:id="rId29"/>
    <p:sldLayoutId id="2147484325" r:id="rId30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7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45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919143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342892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342892" rtl="0" eaLnBrk="1" latinLnBrk="0" hangingPunct="1">
        <a:lnSpc>
          <a:spcPct val="100000"/>
        </a:lnSpc>
        <a:spcBef>
          <a:spcPts val="825"/>
        </a:spcBef>
        <a:buFont typeface="Arial"/>
        <a:buNone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29776" indent="-129776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–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297649" indent="-129776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•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469095" indent="-126203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–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602441" indent="-129776" algn="l" defTabSz="342892" rtl="0" eaLnBrk="1" latinLnBrk="0" hangingPunct="1">
        <a:lnSpc>
          <a:spcPct val="100000"/>
        </a:lnSpc>
        <a:spcBef>
          <a:spcPts val="825"/>
        </a:spcBef>
        <a:spcAft>
          <a:spcPts val="0"/>
        </a:spcAft>
        <a:buFont typeface="Arial"/>
        <a:buChar char="»"/>
        <a:defRPr sz="105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752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  <p:sldLayoutId id="2147484341" r:id="rId12"/>
    <p:sldLayoutId id="2147484342" r:id="rId13"/>
    <p:sldLayoutId id="2147484343" r:id="rId14"/>
    <p:sldLayoutId id="2147484344" r:id="rId15"/>
    <p:sldLayoutId id="2147484345" r:id="rId16"/>
    <p:sldLayoutId id="2147484346" r:id="rId17"/>
    <p:sldLayoutId id="2147484347" r:id="rId18"/>
    <p:sldLayoutId id="2147484348" r:id="rId19"/>
    <p:sldLayoutId id="2147484349" r:id="rId20"/>
    <p:sldLayoutId id="2147484350" r:id="rId21"/>
    <p:sldLayoutId id="2147484351" r:id="rId22"/>
    <p:sldLayoutId id="2147484352" r:id="rId23"/>
    <p:sldLayoutId id="2147484353" r:id="rId24"/>
    <p:sldLayoutId id="2147484354" r:id="rId25"/>
    <p:sldLayoutId id="2147484355" r:id="rId26"/>
    <p:sldLayoutId id="2147484356" r:id="rId27"/>
    <p:sldLayoutId id="2147484357" r:id="rId28"/>
    <p:sldLayoutId id="2147484358" r:id="rId29"/>
    <p:sldLayoutId id="2147484359" r:id="rId30"/>
    <p:sldLayoutId id="2147484360" r:id="rId31"/>
    <p:sldLayoutId id="2147484361" r:id="rId32"/>
    <p:sldLayoutId id="2147484362" r:id="rId33"/>
    <p:sldLayoutId id="2147484363" r:id="rId34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ABD7A-BE41-440B-9ADD-FED20D64D8AB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</p:spTree>
    <p:custDataLst>
      <p:tags r:id="rId23"/>
    </p:custDataLst>
    <p:extLst>
      <p:ext uri="{BB962C8B-B14F-4D97-AF65-F5344CB8AC3E}">
        <p14:creationId xmlns:p14="http://schemas.microsoft.com/office/powerpoint/2010/main" val="119920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2" r:id="rId17"/>
    <p:sldLayoutId id="2147484383" r:id="rId18"/>
    <p:sldLayoutId id="2147484384" r:id="rId19"/>
    <p:sldLayoutId id="2147484385" r:id="rId20"/>
    <p:sldLayoutId id="2147484386" r:id="rId21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82881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kern="0" smtClean="0">
                <a:solidFill>
                  <a:srgbClr val="FFFFFF"/>
                </a:solidFill>
                <a:sym typeface="Arial"/>
              </a:rPr>
              <a:pPr/>
              <a:t>‹#›</a:t>
            </a:fld>
            <a:endParaRPr lang="en-US" kern="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r>
              <a:rPr lang="en-US" kern="0" dirty="0">
                <a:solidFill>
                  <a:srgbClr val="FFFFFF"/>
                </a:solidFill>
                <a:sym typeface="Arial"/>
              </a:rPr>
              <a:t>Group Name / DOC ID / Month XX, 2017</a:t>
            </a:r>
          </a:p>
        </p:txBody>
      </p:sp>
    </p:spTree>
    <p:extLst>
      <p:ext uri="{BB962C8B-B14F-4D97-AF65-F5344CB8AC3E}">
        <p14:creationId xmlns:p14="http://schemas.microsoft.com/office/powerpoint/2010/main" val="38815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4079" r:id="rId20"/>
    <p:sldLayoutId id="2147484080" r:id="rId21"/>
    <p:sldLayoutId id="2147484081" r:id="rId22"/>
    <p:sldLayoutId id="2147484082" r:id="rId23"/>
    <p:sldLayoutId id="2147484083" r:id="rId24"/>
    <p:sldLayoutId id="2147484084" r:id="rId25"/>
    <p:sldLayoutId id="2147484085" r:id="rId26"/>
    <p:sldLayoutId id="2147484086" r:id="rId27"/>
    <p:sldLayoutId id="2147484087" r:id="rId28"/>
    <p:sldLayoutId id="2147484088" r:id="rId29"/>
    <p:sldLayoutId id="2147484089" r:id="rId30"/>
    <p:sldLayoutId id="2147484090" r:id="rId31"/>
    <p:sldLayoutId id="2147484091" r:id="rId32"/>
  </p:sldLayoutIdLst>
  <p:hf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13520" y="4826480"/>
            <a:ext cx="5579533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  <p:sldLayoutId id="2147484109" r:id="rId15"/>
    <p:sldLayoutId id="2147484110" r:id="rId16"/>
    <p:sldLayoutId id="2147484111" r:id="rId17"/>
    <p:sldLayoutId id="2147484112" r:id="rId18"/>
    <p:sldLayoutId id="2147484113" r:id="rId19"/>
    <p:sldLayoutId id="2147484114" r:id="rId20"/>
    <p:sldLayoutId id="2147484115" r:id="rId21"/>
    <p:sldLayoutId id="2147484116" r:id="rId22"/>
    <p:sldLayoutId id="2147484117" r:id="rId23"/>
    <p:sldLayoutId id="2147484118" r:id="rId24"/>
    <p:sldLayoutId id="2147484119" r:id="rId25"/>
    <p:sldLayoutId id="2147484120" r:id="rId26"/>
    <p:sldLayoutId id="2147484121" r:id="rId27"/>
    <p:sldLayoutId id="2147484122" r:id="rId28"/>
    <p:sldLayoutId id="2147484123" r:id="rId29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113520" y="4826480"/>
            <a:ext cx="5579533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22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  <p:sldLayoutId id="2147484173" r:id="rId19"/>
    <p:sldLayoutId id="2147484174" r:id="rId20"/>
    <p:sldLayoutId id="2147484175" r:id="rId21"/>
    <p:sldLayoutId id="2147484176" r:id="rId22"/>
    <p:sldLayoutId id="2147484177" r:id="rId23"/>
    <p:sldLayoutId id="2147484178" r:id="rId24"/>
    <p:sldLayoutId id="2147484179" r:id="rId25"/>
    <p:sldLayoutId id="2147484180" r:id="rId26"/>
    <p:sldLayoutId id="2147484181" r:id="rId27"/>
    <p:sldLayoutId id="2147484182" r:id="rId28"/>
    <p:sldLayoutId id="2147484183" r:id="rId29"/>
    <p:sldLayoutId id="2147484184" r:id="rId30"/>
    <p:sldLayoutId id="2147484185" r:id="rId31"/>
    <p:sldLayoutId id="2147484186" r:id="rId32"/>
    <p:sldLayoutId id="2147484187" r:id="rId33"/>
    <p:sldLayoutId id="2147484188" r:id="rId34"/>
    <p:sldLayoutId id="2147484189" r:id="rId35"/>
    <p:sldLayoutId id="2147484190" r:id="rId36"/>
    <p:sldLayoutId id="2147484191" r:id="rId37"/>
    <p:sldLayoutId id="2147484192" r:id="rId38"/>
    <p:sldLayoutId id="2147484193" r:id="rId39"/>
  </p:sldLayoutIdLst>
  <p:transition/>
  <p:hf hdr="0" dt="0"/>
  <p:txStyles>
    <p:titleStyle>
      <a:lvl1pPr algn="l" defTabSz="365751" rtl="0" eaLnBrk="1" latinLnBrk="0" hangingPunct="1">
        <a:lnSpc>
          <a:spcPct val="90000"/>
        </a:lnSpc>
        <a:spcBef>
          <a:spcPct val="0"/>
        </a:spcBef>
        <a:buNone/>
        <a:defRPr sz="19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365751" rtl="0" eaLnBrk="1" latinLnBrk="0" hangingPunct="1">
        <a:lnSpc>
          <a:spcPct val="100000"/>
        </a:lnSpc>
        <a:spcBef>
          <a:spcPts val="880"/>
        </a:spcBef>
        <a:buFont typeface="Arial"/>
        <a:buNone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38428" indent="-138428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–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17492" indent="-138428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•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500368" indent="-134617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–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642604" indent="-138428" algn="l" defTabSz="365751" rtl="0" eaLnBrk="1" latinLnBrk="0" hangingPunct="1">
        <a:lnSpc>
          <a:spcPct val="100000"/>
        </a:lnSpc>
        <a:spcBef>
          <a:spcPts val="880"/>
        </a:spcBef>
        <a:spcAft>
          <a:spcPts val="0"/>
        </a:spcAft>
        <a:buFont typeface="Arial"/>
        <a:buChar char="»"/>
        <a:defRPr sz="11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011630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132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182876" algn="l" defTabSz="365751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1pPr>
      <a:lvl2pPr marL="365751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2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52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03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54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05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7pPr>
      <a:lvl8pPr marL="2560256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07" algn="l" defTabSz="365751" rtl="0" eaLnBrk="1" latinLnBrk="0" hangingPunct="1">
        <a:defRPr sz="14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20">
          <p15:clr>
            <a:srgbClr val="F26B43"/>
          </p15:clr>
        </p15:guide>
        <p15:guide id="2" orient="horz" pos="2006">
          <p15:clr>
            <a:srgbClr val="F26B43"/>
          </p15:clr>
        </p15:guide>
        <p15:guide id="3" orient="horz" pos="1506">
          <p15:clr>
            <a:srgbClr val="F26B43"/>
          </p15:clr>
        </p15:guide>
        <p15:guide id="5" orient="horz" pos="1007">
          <p15:clr>
            <a:srgbClr val="F26B43"/>
          </p15:clr>
        </p15:guide>
        <p15:guide id="7" orient="horz" pos="2505">
          <p15:clr>
            <a:srgbClr val="F26B43"/>
          </p15:clr>
        </p15:guide>
        <p15:guide id="8" orient="horz" pos="3005">
          <p15:clr>
            <a:srgbClr val="F26B43"/>
          </p15:clr>
        </p15:guide>
        <p15:guide id="9" orient="horz" pos="3505">
          <p15:clr>
            <a:srgbClr val="F26B43"/>
          </p15:clr>
        </p15:guide>
        <p15:guide id="11" pos="3600">
          <p15:clr>
            <a:srgbClr val="F26B43"/>
          </p15:clr>
        </p15:guide>
        <p15:guide id="13" pos="3420">
          <p15:clr>
            <a:srgbClr val="F26B43"/>
          </p15:clr>
        </p15:guide>
        <p15:guide id="15" pos="1980">
          <p15:clr>
            <a:srgbClr val="F26B43"/>
          </p15:clr>
        </p15:guide>
        <p15:guide id="17" pos="1800">
          <p15:clr>
            <a:srgbClr val="F26B43"/>
          </p15:clr>
        </p15:guide>
        <p15:guide id="20" pos="3780">
          <p15:clr>
            <a:srgbClr val="F26B43"/>
          </p15:clr>
        </p15:guide>
        <p15:guide id="22" pos="5400">
          <p15:clr>
            <a:srgbClr val="F26B43"/>
          </p15:clr>
        </p15:guide>
        <p15:guide id="24" pos="180">
          <p15:clr>
            <a:srgbClr val="F26B43"/>
          </p15:clr>
        </p15:guide>
        <p15:guide id="26" pos="7020">
          <p15:clr>
            <a:srgbClr val="F26B43"/>
          </p15:clr>
        </p15:guide>
        <p15:guide id="27" orient="horz" pos="176">
          <p15:clr>
            <a:srgbClr val="F26B43"/>
          </p15:clr>
        </p15:guide>
        <p15:guide id="31" pos="5220">
          <p15:clr>
            <a:srgbClr val="F26B43"/>
          </p15:clr>
        </p15:guide>
        <p15:guide id="32" pos="5580">
          <p15:clr>
            <a:srgbClr val="F26B43"/>
          </p15:clr>
        </p15:guide>
        <p15:guide id="34" orient="horz" pos="3838">
          <p15:clr>
            <a:srgbClr val="F26B43"/>
          </p15:clr>
        </p15:guide>
        <p15:guide id="35" orient="horz" pos="520">
          <p15:clr>
            <a:srgbClr val="F26B43"/>
          </p15:clr>
        </p15:guide>
        <p15:guide id="36" orient="horz" pos="907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81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4" r:id="rId19"/>
    <p:sldLayoutId id="2147484245" r:id="rId20"/>
    <p:sldLayoutId id="2147484246" r:id="rId21"/>
    <p:sldLayoutId id="2147484247" r:id="rId22"/>
    <p:sldLayoutId id="2147484248" r:id="rId23"/>
    <p:sldLayoutId id="2147484249" r:id="rId24"/>
    <p:sldLayoutId id="2147484250" r:id="rId25"/>
    <p:sldLayoutId id="2147484251" r:id="rId26"/>
    <p:sldLayoutId id="2147484252" r:id="rId27"/>
    <p:sldLayoutId id="2147484253" r:id="rId28"/>
    <p:sldLayoutId id="2147484254" r:id="rId29"/>
    <p:sldLayoutId id="2147484255" r:id="rId30"/>
    <p:sldLayoutId id="2147484256" r:id="rId31"/>
    <p:sldLayoutId id="2147484257" r:id="rId32"/>
    <p:sldLayoutId id="2147484258" r:id="rId33"/>
    <p:sldLayoutId id="2147484259" r:id="rId34"/>
    <p:sldLayoutId id="2147484260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5.xml"/><Relationship Id="rId4" Type="http://schemas.openxmlformats.org/officeDocument/2006/relationships/hyperlink" Target="https://blog.openshift.com/image-streams-faq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98.xml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85DA-0A70-A34E-8791-C7F8A38C1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17041"/>
            <a:ext cx="8451907" cy="4296974"/>
          </a:xfrm>
        </p:spPr>
        <p:txBody>
          <a:bodyPr>
            <a:normAutofit/>
          </a:bodyPr>
          <a:lstStyle/>
          <a:p>
            <a:pPr algn="ctr"/>
            <a:br>
              <a:rPr lang="en-US" sz="3000" b="1" dirty="0"/>
            </a:br>
            <a:r>
              <a:rPr lang="en-US" sz="1800" b="1" dirty="0"/>
              <a:t>Cloud Native </a:t>
            </a:r>
            <a:r>
              <a:rPr lang="en-IN" sz="1800" b="1" dirty="0"/>
              <a:t>Development-Using IBM Cloud Pak for Applications</a:t>
            </a:r>
            <a:br>
              <a:rPr lang="en-IN" sz="1800" b="1" dirty="0"/>
            </a:br>
            <a:endParaRPr lang="en-US" sz="1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16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DB6ABD77-B2B6-2F4B-BE1D-DE5E2EEA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6" y="24820"/>
            <a:ext cx="5962553" cy="381000"/>
          </a:xfrm>
        </p:spPr>
        <p:txBody>
          <a:bodyPr/>
          <a:lstStyle/>
          <a:p>
            <a:r>
              <a:rPr lang="en-US" sz="2100" dirty="0"/>
              <a:t>OpenShift Deployment – Developer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44E19-B664-A948-8807-85617A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1610" y="4929847"/>
            <a:ext cx="2057400" cy="137160"/>
          </a:xfrm>
        </p:spPr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10</a:t>
            </a:fld>
            <a:endParaRPr lang="en-US">
              <a:latin typeface="IBM Plex San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7340A2-4C30-C24E-BD93-805D161EB90A}"/>
              </a:ext>
            </a:extLst>
          </p:cNvPr>
          <p:cNvSpPr/>
          <p:nvPr/>
        </p:nvSpPr>
        <p:spPr>
          <a:xfrm>
            <a:off x="2508636" y="3457824"/>
            <a:ext cx="685800" cy="6858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0004D8C-2380-7D45-8A4F-311C44E44835}"/>
              </a:ext>
            </a:extLst>
          </p:cNvPr>
          <p:cNvSpPr/>
          <p:nvPr/>
        </p:nvSpPr>
        <p:spPr>
          <a:xfrm>
            <a:off x="3390932" y="3945112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73319200-1056-F647-A7D5-F79624C7C86D}"/>
              </a:ext>
            </a:extLst>
          </p:cNvPr>
          <p:cNvSpPr/>
          <p:nvPr/>
        </p:nvSpPr>
        <p:spPr>
          <a:xfrm>
            <a:off x="3390932" y="3112069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6A1B521-3529-894A-840B-545BD2B19D25}"/>
              </a:ext>
            </a:extLst>
          </p:cNvPr>
          <p:cNvSpPr/>
          <p:nvPr/>
        </p:nvSpPr>
        <p:spPr>
          <a:xfrm>
            <a:off x="3390932" y="2273062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7589E4FC-7F5C-CF43-83B5-01CF501151D8}"/>
              </a:ext>
            </a:extLst>
          </p:cNvPr>
          <p:cNvSpPr/>
          <p:nvPr/>
        </p:nvSpPr>
        <p:spPr>
          <a:xfrm>
            <a:off x="3390932" y="1443293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2049FB94-F39A-7042-BA1E-245FB84805F7}"/>
              </a:ext>
            </a:extLst>
          </p:cNvPr>
          <p:cNvSpPr/>
          <p:nvPr/>
        </p:nvSpPr>
        <p:spPr>
          <a:xfrm>
            <a:off x="3390932" y="604287"/>
            <a:ext cx="733806" cy="363474"/>
          </a:xfrm>
          <a:prstGeom prst="leftArrow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163B1-F984-6E47-B2D2-D0CB30ED250C}"/>
              </a:ext>
            </a:extLst>
          </p:cNvPr>
          <p:cNvSpPr txBox="1"/>
          <p:nvPr/>
        </p:nvSpPr>
        <p:spPr>
          <a:xfrm>
            <a:off x="4181317" y="567344"/>
            <a:ext cx="283173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Services, routes, PVCs, secrets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006AD-CD79-A44C-9A7C-BEF054BBABEC}"/>
              </a:ext>
            </a:extLst>
          </p:cNvPr>
          <p:cNvSpPr txBox="1"/>
          <p:nvPr/>
        </p:nvSpPr>
        <p:spPr>
          <a:xfrm>
            <a:off x="4181317" y="1477863"/>
            <a:ext cx="283173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Defines what will run in OpenShift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D3421-E5A4-184C-B4BE-6EFF4DF3ADD8}"/>
              </a:ext>
            </a:extLst>
          </p:cNvPr>
          <p:cNvSpPr txBox="1"/>
          <p:nvPr/>
        </p:nvSpPr>
        <p:spPr>
          <a:xfrm>
            <a:off x="4181317" y="2308201"/>
            <a:ext cx="2831731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Images created by build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F01C-31AC-994F-83CC-89F94A7A0C72}"/>
              </a:ext>
            </a:extLst>
          </p:cNvPr>
          <p:cNvSpPr txBox="1"/>
          <p:nvPr/>
        </p:nvSpPr>
        <p:spPr>
          <a:xfrm>
            <a:off x="4181317" y="3025574"/>
            <a:ext cx="2831731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Defines the builds required for the app</a:t>
            </a:r>
          </a:p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For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e.g</a:t>
            </a:r>
            <a:r>
              <a:rPr lang="en-US" dirty="0">
                <a:solidFill>
                  <a:srgbClr val="2B2B2B"/>
                </a:solidFill>
                <a:latin typeface="IBM Plex Sans"/>
              </a:rPr>
              <a:t> S2I, Cloud native build,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45CAC7-6C23-D34F-840C-98F22ACE5397}"/>
              </a:ext>
            </a:extLst>
          </p:cNvPr>
          <p:cNvSpPr txBox="1"/>
          <p:nvPr/>
        </p:nvSpPr>
        <p:spPr>
          <a:xfrm>
            <a:off x="4149942" y="3988349"/>
            <a:ext cx="2863105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The base images used by the apps</a:t>
            </a:r>
          </a:p>
          <a:p>
            <a:pPr defTabSz="685800"/>
            <a:r>
              <a:rPr lang="en-US" dirty="0">
                <a:solidFill>
                  <a:srgbClr val="2B2B2B"/>
                </a:solidFill>
                <a:latin typeface="IBM Plex Sans"/>
              </a:rPr>
              <a:t>For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e.g</a:t>
            </a:r>
            <a:r>
              <a:rPr lang="en-US" dirty="0">
                <a:solidFill>
                  <a:srgbClr val="2B2B2B"/>
                </a:solidFill>
                <a:latin typeface="IBM Plex Sans"/>
              </a:rPr>
              <a:t>   node </a:t>
            </a:r>
            <a:r>
              <a:rPr lang="en-US" dirty="0" err="1">
                <a:solidFill>
                  <a:srgbClr val="2B2B2B"/>
                </a:solidFill>
                <a:latin typeface="IBM Plex Sans"/>
              </a:rPr>
              <a:t>js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F05FA0-8550-CD45-BA07-F1EB69DAD874}"/>
              </a:ext>
            </a:extLst>
          </p:cNvPr>
          <p:cNvGrpSpPr/>
          <p:nvPr/>
        </p:nvGrpSpPr>
        <p:grpSpPr>
          <a:xfrm>
            <a:off x="133823" y="509187"/>
            <a:ext cx="3173919" cy="4440011"/>
            <a:chOff x="93618" y="541092"/>
            <a:chExt cx="6002382" cy="592001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7D535A1-E948-7548-A327-331A3CE13294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134CC3D-531E-8748-89D3-5BBAF49DA0CA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0F798A0-3579-FF4A-BC93-7CC5DF9F41DA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F2FCA0-24EC-AC4A-83BE-DA559A0B02C3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34102F5-324F-3E47-AFD8-28988ACE3C83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62392D82-7F5D-8F49-AFFB-BB72E53A5E7E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10CC12C8-7E40-2A4A-946E-D8DA66DB5111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69349C43-2087-004B-B163-632A1C85E08B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8A4DF4D-99AA-F54D-8A17-62AFAC80F440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0C5BA3F-9CFF-0144-B28F-36265B185B45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8527AB3-4B98-8346-B03F-37684CC9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357E9B0-8582-A843-B36E-D9B79F75C124}"/>
              </a:ext>
            </a:extLst>
          </p:cNvPr>
          <p:cNvSpPr/>
          <p:nvPr/>
        </p:nvSpPr>
        <p:spPr>
          <a:xfrm>
            <a:off x="7438913" y="2608283"/>
            <a:ext cx="1025718" cy="378795"/>
          </a:xfrm>
          <a:prstGeom prst="round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Arial"/>
                <a:cs typeface="Arial"/>
              </a:rPr>
              <a:t>Build Tool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Arial"/>
                <a:cs typeface="Arial"/>
              </a:rPr>
              <a:t>Image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DB62EA1-AD12-B64C-BEEC-3A40AEB218A1}"/>
              </a:ext>
            </a:extLst>
          </p:cNvPr>
          <p:cNvCxnSpPr>
            <a:stCxn id="19" idx="3"/>
            <a:endCxn id="2" idx="1"/>
          </p:cNvCxnSpPr>
          <p:nvPr/>
        </p:nvCxnSpPr>
        <p:spPr>
          <a:xfrm>
            <a:off x="7013048" y="2458242"/>
            <a:ext cx="425865" cy="339439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9166D07-8B14-404C-89BB-4668F38F4DF2}"/>
              </a:ext>
            </a:extLst>
          </p:cNvPr>
          <p:cNvCxnSpPr>
            <a:stCxn id="20" idx="3"/>
            <a:endCxn id="2" idx="1"/>
          </p:cNvCxnSpPr>
          <p:nvPr/>
        </p:nvCxnSpPr>
        <p:spPr>
          <a:xfrm flipV="1">
            <a:off x="7013048" y="2797681"/>
            <a:ext cx="425865" cy="58568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2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B988E-D7D9-5241-BFD3-C6AE4B1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660175" cy="381000"/>
          </a:xfrm>
        </p:spPr>
        <p:txBody>
          <a:bodyPr/>
          <a:lstStyle/>
          <a:p>
            <a:r>
              <a:rPr lang="en-US" dirty="0"/>
              <a:t>Layer 0 – Base image examples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95E67-29E7-774F-9B0F-EDE5D8235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D0BE6F14-FF48-0F4F-A8AA-2E3F25371E4A}" type="slidenum">
              <a:rPr lang="en-US">
                <a:latin typeface="IBM Plex Sans"/>
              </a:rPr>
              <a:pPr defTabSz="685800"/>
              <a:t>11</a:t>
            </a:fld>
            <a:endParaRPr lang="en-US">
              <a:latin typeface="IBM Plex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747EE7-BA08-8849-A89B-3CC9734CA225}"/>
              </a:ext>
            </a:extLst>
          </p:cNvPr>
          <p:cNvSpPr txBox="1"/>
          <p:nvPr/>
        </p:nvSpPr>
        <p:spPr>
          <a:xfrm>
            <a:off x="2717358" y="920950"/>
            <a:ext cx="8510452" cy="65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2B2B2B"/>
                </a:solidFill>
                <a:latin typeface="IBM Plex Sans"/>
              </a:rPr>
              <a:t>Base operating systems, specific runtimes, databases, application servers and more</a:t>
            </a:r>
          </a:p>
          <a:p>
            <a:pPr marL="557213" lvl="1" indent="-214313" defTabSz="6858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Available as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Image Streams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,  an enhanced set of metadata about each image</a:t>
            </a:r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CB351-E748-DD4A-9680-5C6CDE47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16" y="1734875"/>
            <a:ext cx="6252084" cy="267596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4793B46-C543-B045-8A1A-D42CEA95D9BD}"/>
              </a:ext>
            </a:extLst>
          </p:cNvPr>
          <p:cNvGrpSpPr/>
          <p:nvPr/>
        </p:nvGrpSpPr>
        <p:grpSpPr>
          <a:xfrm>
            <a:off x="70214" y="659959"/>
            <a:ext cx="2744548" cy="4166522"/>
            <a:chOff x="93618" y="541092"/>
            <a:chExt cx="6002382" cy="592001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BACC307-638D-7145-B494-499E85C3A685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D676FC2-88C1-4542-A941-5DD02C38AF4D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4406226-98F2-5D42-B0EB-AD1575D1BBE1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5B0DB05-B538-CB4C-938E-961C652469F2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D97936E0-6E2F-6546-9295-0730009C3265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DB1BDCDA-FD9E-B348-9843-14AC9A040AA2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4" name="Up Arrow 63">
              <a:extLst>
                <a:ext uri="{FF2B5EF4-FFF2-40B4-BE49-F238E27FC236}">
                  <a16:creationId xmlns:a16="http://schemas.microsoft.com/office/drawing/2014/main" id="{26A43EBB-DFAE-7B45-9E1B-6F2132DC0F48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5" name="Up Arrow 64">
              <a:extLst>
                <a:ext uri="{FF2B5EF4-FFF2-40B4-BE49-F238E27FC236}">
                  <a16:creationId xmlns:a16="http://schemas.microsoft.com/office/drawing/2014/main" id="{7053375E-F9E2-1A45-8864-09FED11A2EB4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1999217A-28F7-E948-B2E9-D28E0BE9F517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A8D8FCA-70BE-2A41-99A6-0B2072311405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F8173C3-9CE8-D842-9E34-E1B7A033F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82C3D20-8289-E349-A83A-DC629207589D}"/>
              </a:ext>
            </a:extLst>
          </p:cNvPr>
          <p:cNvSpPr txBox="1"/>
          <p:nvPr/>
        </p:nvSpPr>
        <p:spPr>
          <a:xfrm>
            <a:off x="443641" y="3779494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C809AE-EB58-F441-A485-BCA3D28D1C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DC215-942E-E44F-AEAA-99AFBBAF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4607"/>
            <a:ext cx="4114800" cy="640080"/>
          </a:xfrm>
        </p:spPr>
        <p:txBody>
          <a:bodyPr/>
          <a:lstStyle/>
          <a:p>
            <a:r>
              <a:rPr lang="en-US" dirty="0"/>
              <a:t>Image Streams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D80B1-1EA8-2347-8A66-57DA10149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12</a:t>
            </a:fld>
            <a:endParaRPr lang="en-US">
              <a:latin typeface="IBM Plex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10A26-291F-EC44-9ADD-44EA99FB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53143"/>
            <a:ext cx="4695423" cy="294478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DD27C-D553-AD42-81DA-C42B12100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642370"/>
            <a:ext cx="4114800" cy="3585845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An image stream represents one or more Docker images  identified by tags.</a:t>
            </a:r>
          </a:p>
          <a:p>
            <a:pPr marL="430209" lvl="1" indent="-257175">
              <a:buFont typeface="Arial" panose="020B0604020202020204" pitchFamily="34" charset="0"/>
              <a:buChar char="•"/>
            </a:pPr>
            <a:r>
              <a:rPr lang="en-US" dirty="0"/>
              <a:t>Presents a single virtual view of related images  </a:t>
            </a:r>
          </a:p>
          <a:p>
            <a:pPr marL="654040" lvl="2" indent="-257175">
              <a:buFont typeface="Arial" panose="020B0604020202020204" pitchFamily="34" charset="0"/>
              <a:buChar char="•"/>
            </a:pPr>
            <a:r>
              <a:rPr lang="en-US" dirty="0"/>
              <a:t>Can refer to images from any of the following:</a:t>
            </a:r>
          </a:p>
          <a:p>
            <a:pPr marL="882635" lvl="3" indent="-257175">
              <a:buFont typeface="Arial" panose="020B0604020202020204" pitchFamily="34" charset="0"/>
              <a:buChar char="•"/>
            </a:pPr>
            <a:r>
              <a:rPr lang="en-US" dirty="0"/>
              <a:t>Its own image repository in OpenShift’s integrated Docker Registry</a:t>
            </a:r>
          </a:p>
          <a:p>
            <a:pPr marL="882635" lvl="3" indent="-257175">
              <a:buFont typeface="Arial" panose="020B0604020202020204" pitchFamily="34" charset="0"/>
              <a:buChar char="•"/>
            </a:pPr>
            <a:r>
              <a:rPr lang="en-US" dirty="0"/>
              <a:t>Other image streams</a:t>
            </a:r>
          </a:p>
          <a:p>
            <a:pPr marL="882635" lvl="3" indent="-257175">
              <a:buFont typeface="Arial" panose="020B0604020202020204" pitchFamily="34" charset="0"/>
              <a:buChar char="•"/>
            </a:pPr>
            <a:r>
              <a:rPr lang="en-US" dirty="0"/>
              <a:t>Docker image repositories from external registries</a:t>
            </a:r>
          </a:p>
          <a:p>
            <a:pPr marL="654040" lvl="2" indent="-257175">
              <a:buFont typeface="Arial" panose="020B0604020202020204" pitchFamily="34" charset="0"/>
              <a:buChar char="•"/>
            </a:pPr>
            <a:r>
              <a:rPr lang="en-US" dirty="0"/>
              <a:t>Image Streams are trigger an event  when underlying image is changed (even if tag remains the same)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10B6D-102C-A749-96AD-109F064A945B}"/>
              </a:ext>
            </a:extLst>
          </p:cNvPr>
          <p:cNvSpPr txBox="1"/>
          <p:nvPr/>
        </p:nvSpPr>
        <p:spPr>
          <a:xfrm>
            <a:off x="4800602" y="4384964"/>
            <a:ext cx="35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srgbClr val="2B2B2B"/>
                </a:solidFill>
                <a:latin typeface="IBM Plex Sans"/>
              </a:rPr>
              <a:t>Graphic source: </a:t>
            </a:r>
            <a:r>
              <a:rPr lang="en-US" sz="1200" dirty="0">
                <a:solidFill>
                  <a:srgbClr val="2B2B2B"/>
                </a:solidFill>
                <a:latin typeface="IBM Plex Sans"/>
                <a:hlinkClick r:id="rId4"/>
              </a:rPr>
              <a:t>https://blog.openshift.com/image-streams-faq/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B0ADBE7-E87A-FE42-B823-182C6729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1" y="490052"/>
            <a:ext cx="3003998" cy="304635"/>
          </a:xfrm>
        </p:spPr>
        <p:txBody>
          <a:bodyPr/>
          <a:lstStyle/>
          <a:p>
            <a:r>
              <a:rPr lang="en-US" sz="1500" dirty="0"/>
              <a:t>Image Stream example</a:t>
            </a:r>
          </a:p>
        </p:txBody>
      </p:sp>
    </p:spTree>
    <p:extLst>
      <p:ext uri="{BB962C8B-B14F-4D97-AF65-F5344CB8AC3E}">
        <p14:creationId xmlns:p14="http://schemas.microsoft.com/office/powerpoint/2010/main" val="370512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81373-6AB9-AE45-B19F-FD5A1487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13" y="3083633"/>
            <a:ext cx="5076313" cy="20319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1: Builds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13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520563" y="95299"/>
            <a:ext cx="826140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Defined via a </a:t>
            </a: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BuildConfig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object </a:t>
            </a:r>
          </a:p>
          <a:p>
            <a:pPr marL="21422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A blueprint for a process to transform base images + source code,  app binaries, or </a:t>
            </a:r>
          </a:p>
          <a:p>
            <a:pPr defTabSz="685800">
              <a:lnSpc>
                <a:spcPct val="150000"/>
              </a:lnSpc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     </a:t>
            </a:r>
            <a:r>
              <a:rPr lang="en-US" sz="1200" dirty="0" err="1">
                <a:solidFill>
                  <a:srgbClr val="2B2B2B"/>
                </a:solidFill>
                <a:latin typeface="IBM Plex Sans"/>
              </a:rPr>
              <a:t>Dockerfiles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to an app image:</a:t>
            </a:r>
          </a:p>
          <a:p>
            <a:pPr marL="21422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Key attributes:</a:t>
            </a:r>
          </a:p>
          <a:p>
            <a:pPr marL="557121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Input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(input to the build process )  - e.g. file, directory, GH repo </a:t>
            </a:r>
            <a:r>
              <a:rPr lang="en-US" sz="1200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sz="1200" dirty="0">
              <a:solidFill>
                <a:srgbClr val="2B2B2B"/>
              </a:solidFill>
              <a:latin typeface="IBM Plex Sans"/>
            </a:endParaRPr>
          </a:p>
          <a:p>
            <a:pPr marL="557121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Strategy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(how to build the app image) -options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S2I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– Use a specialized builder image to generate app image (more later)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Docker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- Use a Docker file to generate app image 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Pipeline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-  A Jenkins pipeline that generates the  app image from source</a:t>
            </a:r>
          </a:p>
          <a:p>
            <a:pPr marL="899930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i="1" dirty="0">
                <a:solidFill>
                  <a:srgbClr val="2B2B2B"/>
                </a:solidFill>
                <a:latin typeface="IBM Plex Sans"/>
              </a:rPr>
              <a:t>Custom</a:t>
            </a:r>
            <a:r>
              <a:rPr lang="en-US" sz="1050" dirty="0">
                <a:solidFill>
                  <a:srgbClr val="2B2B2B"/>
                </a:solidFill>
                <a:latin typeface="IBM Plex Sans"/>
              </a:rPr>
              <a:t> – Encapsulate  your build process via a custom builder image</a:t>
            </a:r>
            <a:endParaRPr lang="en-US" sz="1200" dirty="0">
              <a:solidFill>
                <a:srgbClr val="2B2B2B"/>
              </a:solidFill>
              <a:latin typeface="IBM Plex Sans"/>
            </a:endParaRPr>
          </a:p>
          <a:p>
            <a:pPr marL="557121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Output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(result of the build process) –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typically an </a:t>
            </a:r>
            <a:r>
              <a:rPr lang="en-US" sz="1100" dirty="0" err="1">
                <a:solidFill>
                  <a:srgbClr val="2B2B2B"/>
                </a:solidFill>
                <a:latin typeface="IBM Plex Sans"/>
              </a:rPr>
              <a:t>ImageStream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tag</a:t>
            </a:r>
          </a:p>
          <a:p>
            <a:pPr defTabSz="685800"/>
            <a:endParaRPr lang="en-US" dirty="0">
              <a:solidFill>
                <a:srgbClr val="2B2B2B"/>
              </a:solidFill>
              <a:latin typeface="IBM Plex Sa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2AEEA9-1872-924F-A7C1-375B68E639DE}"/>
              </a:ext>
            </a:extLst>
          </p:cNvPr>
          <p:cNvGrpSpPr/>
          <p:nvPr/>
        </p:nvGrpSpPr>
        <p:grpSpPr>
          <a:xfrm>
            <a:off x="70214" y="659959"/>
            <a:ext cx="2744548" cy="4166522"/>
            <a:chOff x="93618" y="541092"/>
            <a:chExt cx="6002382" cy="592001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EF6BBC0-48AD-FB48-8B0C-82F0370072CA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BC193B8-6B71-4743-815D-185DD79E3C6A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46B5BB5-5441-B249-9BFF-D167E1F3EF8E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866EA46-C9A3-C341-9A7B-90A76C36DB96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1CC5EEC-F7AE-3443-8E0B-5DEFD3AD5611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871A5ADC-5294-1643-B55D-3D89FB42AD5A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AE3C874D-A84A-D94C-963B-39E606355A49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2076F705-FE8E-2E46-92AB-8C228E9B18DA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C7CB80EB-F14E-0346-9081-B7086DF636C5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48725C-099C-7045-9C64-FBD50E82BE97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85BB82-3FD0-484C-9109-CABFF54E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DBEDB5-881F-6E40-B8A0-D0546519687D}"/>
              </a:ext>
            </a:extLst>
          </p:cNvPr>
          <p:cNvSpPr txBox="1"/>
          <p:nvPr/>
        </p:nvSpPr>
        <p:spPr>
          <a:xfrm>
            <a:off x="405517" y="2977195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9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14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701547" y="583941"/>
            <a:ext cx="8375073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Defined via an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ImageStream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object 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An abstraction for working with  Docker images inside OpenShift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B2B2B"/>
                </a:solidFill>
                <a:latin typeface="IBM Plex Sans"/>
              </a:rPr>
              <a:t>Key attributes: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ImageStreamImage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(reference to actual image)  - typically not used directly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B2B2B"/>
                </a:solidFill>
                <a:latin typeface="IBM Plex Sans"/>
              </a:rPr>
              <a:t>ImageStreamTag</a:t>
            </a:r>
            <a:r>
              <a:rPr lang="en-US" sz="1200" b="1" dirty="0">
                <a:solidFill>
                  <a:srgbClr val="2B2B2B"/>
                </a:solidFill>
                <a:latin typeface="IBM Plex Sans"/>
              </a:rPr>
              <a:t>  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(reference to a given </a:t>
            </a:r>
            <a:r>
              <a:rPr lang="en-US" sz="1200" dirty="0" err="1">
                <a:solidFill>
                  <a:srgbClr val="2B2B2B"/>
                </a:solidFill>
                <a:latin typeface="IBM Plex Sans"/>
              </a:rPr>
              <a:t>ImageStream</a:t>
            </a:r>
            <a:r>
              <a:rPr lang="en-US" sz="1200" dirty="0">
                <a:solidFill>
                  <a:srgbClr val="2B2B2B"/>
                </a:solidFill>
                <a:latin typeface="IBM Plex Sans"/>
              </a:rPr>
              <a:t> and tag)</a:t>
            </a:r>
          </a:p>
          <a:p>
            <a:pPr defTabSz="685800"/>
            <a:endParaRPr lang="en-US" sz="1200" dirty="0">
              <a:solidFill>
                <a:srgbClr val="2B2B2B"/>
              </a:solidFill>
              <a:latin typeface="IBM Plex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82F7E4-A2D4-2A4A-AD54-02CF2965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78" y="2258120"/>
            <a:ext cx="3676650" cy="2304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7D38A1-8C82-B646-9A9E-18BDFF5B934C}"/>
              </a:ext>
            </a:extLst>
          </p:cNvPr>
          <p:cNvSpPr txBox="1"/>
          <p:nvPr/>
        </p:nvSpPr>
        <p:spPr>
          <a:xfrm>
            <a:off x="5901947" y="3153918"/>
            <a:ext cx="18391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2B2B2B"/>
                </a:solidFill>
                <a:latin typeface="IBM Plex Sans"/>
              </a:rPr>
              <a:t>Key:</a:t>
            </a:r>
            <a:br>
              <a:rPr lang="en-US" dirty="0">
                <a:solidFill>
                  <a:srgbClr val="2B2B2B"/>
                </a:solidFill>
                <a:latin typeface="IBM Plex Sans"/>
              </a:rPr>
            </a:br>
            <a:br>
              <a:rPr lang="en-US" dirty="0">
                <a:solidFill>
                  <a:srgbClr val="2B2B2B"/>
                </a:solidFill>
                <a:latin typeface="IBM Plex Sans"/>
              </a:rPr>
            </a:br>
            <a:r>
              <a:rPr lang="en-US" sz="1200" i="1" dirty="0" err="1">
                <a:solidFill>
                  <a:srgbClr val="2B2B2B"/>
                </a:solidFill>
                <a:latin typeface="IBM Plex Sans"/>
              </a:rPr>
              <a:t>ImageStreamImage</a:t>
            </a:r>
            <a:endParaRPr lang="en-US" sz="1200" i="1" dirty="0">
              <a:solidFill>
                <a:srgbClr val="2B2B2B"/>
              </a:solidFill>
              <a:latin typeface="IBM Plex Sans"/>
            </a:endParaRPr>
          </a:p>
          <a:p>
            <a:pPr defTabSz="685800"/>
            <a:endParaRPr lang="en-US" sz="1200" i="1" dirty="0">
              <a:solidFill>
                <a:srgbClr val="2B2B2B"/>
              </a:solidFill>
              <a:latin typeface="IBM Plex Sans"/>
            </a:endParaRPr>
          </a:p>
          <a:p>
            <a:pPr defTabSz="685800"/>
            <a:endParaRPr lang="en-US" sz="1200" i="1" dirty="0">
              <a:solidFill>
                <a:srgbClr val="2B2B2B"/>
              </a:solidFill>
              <a:latin typeface="IBM Plex Sans"/>
            </a:endParaRPr>
          </a:p>
          <a:p>
            <a:pPr defTabSz="685800"/>
            <a:r>
              <a:rPr lang="en-US" sz="1200" i="1" dirty="0" err="1">
                <a:solidFill>
                  <a:srgbClr val="2B2B2B"/>
                </a:solidFill>
                <a:latin typeface="IBM Plex Sans"/>
              </a:rPr>
              <a:t>ImageStreamTag</a:t>
            </a:r>
            <a:endParaRPr lang="en-US" sz="1200" i="1" dirty="0">
              <a:solidFill>
                <a:srgbClr val="2B2B2B"/>
              </a:solidFill>
              <a:latin typeface="IBM Plex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F194F-ACD9-C241-A8D5-F8CDDFF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870" y="3459443"/>
            <a:ext cx="1704109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DCEAC8-7406-8B4F-B589-66A8943EF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63" y="3940216"/>
            <a:ext cx="1704109" cy="7278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09DB42-1052-504D-A044-422FA0D59B4F}"/>
              </a:ext>
            </a:extLst>
          </p:cNvPr>
          <p:cNvGrpSpPr/>
          <p:nvPr/>
        </p:nvGrpSpPr>
        <p:grpSpPr>
          <a:xfrm>
            <a:off x="70214" y="659959"/>
            <a:ext cx="2704791" cy="4166521"/>
            <a:chOff x="93618" y="541092"/>
            <a:chExt cx="6002382" cy="592001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E23FF0E-F7DC-6241-96C9-646AA4676EFF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B310EB1-D91E-A64A-A790-84E55EA67DF7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5455C9E-F828-6844-AEA0-43E1D165295B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3E9BE4D-3DED-FD49-A62A-EED78B6F0E6F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047A5E6-132C-DC40-9E40-215273AE18EE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E17CA7D0-A095-EB42-B85E-E822B308B3C5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9D8E0683-004A-8A49-AF20-B160AF8B144C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42ED7B0F-E1E1-3344-BAD4-E85041FF0A31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C333B682-E4C4-D84F-93DC-97BC1C0BF138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2BA0848-D2AD-354E-BA0B-B635F3AC790F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8B81C8-1BA4-3542-8532-1054A1D1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D84D73-369F-FD46-9BD8-B994CDD0FFF9}"/>
              </a:ext>
            </a:extLst>
          </p:cNvPr>
          <p:cNvSpPr txBox="1"/>
          <p:nvPr/>
        </p:nvSpPr>
        <p:spPr>
          <a:xfrm>
            <a:off x="461175" y="2203345"/>
            <a:ext cx="1899203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0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6713"/>
            <a:ext cx="4114800" cy="381000"/>
          </a:xfrm>
        </p:spPr>
        <p:txBody>
          <a:bodyPr/>
          <a:lstStyle/>
          <a:p>
            <a:r>
              <a:rPr lang="en-US" dirty="0"/>
              <a:t>Level 3: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15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635473" y="940428"/>
            <a:ext cx="6603559" cy="311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Defined via a </a:t>
            </a:r>
            <a:r>
              <a:rPr lang="en-US" sz="1100" b="1" dirty="0" err="1">
                <a:solidFill>
                  <a:srgbClr val="2B2B2B"/>
                </a:solidFill>
                <a:latin typeface="IBM Plex Sans"/>
              </a:rPr>
              <a:t>DeploymentConfig</a:t>
            </a: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object 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Encapsulates the K8s Deployment and adds deployment strategies and triggers</a:t>
            </a: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Key attributes: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Strategy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(how to deploy if the underlying Deployment is already deployed) Options:</a:t>
            </a:r>
          </a:p>
          <a:p>
            <a:pPr marL="1242921" lvl="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Recreate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Blow away old deployment first and then deploy new one</a:t>
            </a:r>
          </a:p>
          <a:p>
            <a:pPr marL="1242921" lvl="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Rolling (default)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– Zero downtime rollout via K8s </a:t>
            </a:r>
            <a:r>
              <a:rPr lang="en-US" sz="1100" i="1" dirty="0" err="1">
                <a:solidFill>
                  <a:srgbClr val="2B2B2B"/>
                </a:solidFill>
                <a:latin typeface="IBM Plex Sans"/>
              </a:rPr>
              <a:t>RollingUpdate</a:t>
            </a:r>
            <a:endParaRPr lang="en-US" sz="1100" i="1" dirty="0">
              <a:solidFill>
                <a:srgbClr val="2B2B2B"/>
              </a:solidFill>
              <a:latin typeface="IBM Plex Sans"/>
            </a:endParaRPr>
          </a:p>
          <a:p>
            <a:pPr marL="1242921" lvl="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Advanced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-  (Note: require routes)</a:t>
            </a:r>
          </a:p>
          <a:p>
            <a:pPr marL="1585822" lvl="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Blue-Green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</a:t>
            </a:r>
          </a:p>
          <a:p>
            <a:pPr marL="1585822" lvl="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B2B2B"/>
                </a:solidFill>
                <a:latin typeface="IBM Plex Sans"/>
              </a:rPr>
              <a:t>A/B </a:t>
            </a:r>
          </a:p>
          <a:p>
            <a:pPr marL="1585822" lvl="4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sz="1100" dirty="0">
              <a:solidFill>
                <a:srgbClr val="2B2B2B"/>
              </a:solidFill>
              <a:latin typeface="IBM Plex Sans"/>
            </a:endParaRP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Triggers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 (define conditions under which  the deployment  is automatically triggered)</a:t>
            </a:r>
          </a:p>
          <a:p>
            <a:pPr marL="1028700" lvl="3" defTabSz="685800">
              <a:lnSpc>
                <a:spcPct val="150000"/>
              </a:lnSpc>
            </a:pPr>
            <a:r>
              <a:rPr lang="en-US" sz="1100" dirty="0" err="1">
                <a:solidFill>
                  <a:srgbClr val="2B2B2B"/>
                </a:solidFill>
                <a:latin typeface="IBM Plex Sans"/>
              </a:rPr>
              <a:t>e.g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 Input image updated, config changes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DC348C-5206-1E4B-AC7D-D17EF10F3FF2}"/>
              </a:ext>
            </a:extLst>
          </p:cNvPr>
          <p:cNvGrpSpPr/>
          <p:nvPr/>
        </p:nvGrpSpPr>
        <p:grpSpPr>
          <a:xfrm>
            <a:off x="70214" y="659959"/>
            <a:ext cx="2585522" cy="4166522"/>
            <a:chOff x="93618" y="541092"/>
            <a:chExt cx="6002382" cy="592001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E6002A2-AA2A-9943-A1F9-2EF523C95DA2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BE10876-018E-FE46-9D2A-D46C4FBA1D23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49CF715-E2E3-194F-ADA5-B25692EBACEE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E417B0F-6873-914D-91B8-5ED9F5F07759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F6E9C6A-E44E-4347-B48C-085E9B24E9AF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7EE2F480-8F43-2048-A031-F1E74AA691F6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CD12D738-C260-B04F-BC7F-3CE46A45DE4C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CDB19204-6103-F147-85D2-AFF6570886C5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BBB69333-7F25-474D-9AE4-7199CAC8AC72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354A063-5BA7-0E40-AA48-D1D14F0B2862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B8F178-FFB6-C645-B89E-0F63C9B5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F08247-FE24-9F40-BF07-9A47DECAF99C}"/>
              </a:ext>
            </a:extLst>
          </p:cNvPr>
          <p:cNvSpPr txBox="1"/>
          <p:nvPr/>
        </p:nvSpPr>
        <p:spPr>
          <a:xfrm>
            <a:off x="291282" y="1409885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8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Abstractions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0B9CE-78D0-3C45-AE61-BC43F91B9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3FD999D4-B456-9943-89B7-30D56181CE18}" type="slidenum">
              <a:rPr lang="en-US">
                <a:latin typeface="IBM Plex Sans"/>
              </a:rPr>
              <a:pPr defTabSz="685800"/>
              <a:t>16</a:t>
            </a:fld>
            <a:endParaRPr lang="en-US">
              <a:latin typeface="IBM Plex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469011" y="1234076"/>
            <a:ext cx="8375073" cy="20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Defines all of the additional resources needed for an  app  like  networking, storage, security </a:t>
            </a:r>
            <a:r>
              <a:rPr lang="en-US" sz="1100" dirty="0" err="1">
                <a:solidFill>
                  <a:srgbClr val="2B2B2B"/>
                </a:solidFill>
                <a:latin typeface="IBM Plex Sans"/>
              </a:rPr>
              <a:t>etc</a:t>
            </a:r>
            <a:endParaRPr lang="en-US" sz="1100" dirty="0">
              <a:solidFill>
                <a:srgbClr val="2B2B2B"/>
              </a:solidFill>
              <a:latin typeface="IBM Plex Sans"/>
            </a:endParaRPr>
          </a:p>
          <a:p>
            <a:pPr marL="557213" lvl="1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Frequently used resources: (there are several others)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Service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Internal load balancer and router. Directs network traffic to replicated Pods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Route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Exposes a Service at a defined host name to allow access from external traffic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Persistent Volume Claim 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– Permanent storage used by apps to persist data after the</a:t>
            </a:r>
          </a:p>
          <a:p>
            <a:pPr marL="685800" lvl="2" defTabSz="685800">
              <a:lnSpc>
                <a:spcPct val="150000"/>
              </a:lnSpc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                                                            app has stopped running</a:t>
            </a:r>
          </a:p>
          <a:p>
            <a:pPr marL="900113" lvl="2" indent="-214313" defTabSz="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2B2B2B"/>
                </a:solidFill>
                <a:latin typeface="IBM Plex Sans"/>
              </a:rPr>
              <a:t>Secret</a:t>
            </a:r>
            <a:r>
              <a:rPr lang="en-US" sz="1100" dirty="0">
                <a:solidFill>
                  <a:srgbClr val="2B2B2B"/>
                </a:solidFill>
                <a:latin typeface="IBM Plex Sans"/>
              </a:rPr>
              <a:t> – Mechanism for holding sensitive data. Decouples sensitive data from the the </a:t>
            </a:r>
          </a:p>
          <a:p>
            <a:pPr marL="685800" lvl="2" defTabSz="685800">
              <a:lnSpc>
                <a:spcPct val="150000"/>
              </a:lnSpc>
            </a:pPr>
            <a:r>
              <a:rPr lang="en-US" sz="1100" dirty="0">
                <a:solidFill>
                  <a:srgbClr val="2B2B2B"/>
                </a:solidFill>
                <a:latin typeface="IBM Plex Sans"/>
              </a:rPr>
              <a:t>                        Pods that use them.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B39893-7905-3247-B3DF-A2406ED0B385}"/>
              </a:ext>
            </a:extLst>
          </p:cNvPr>
          <p:cNvGrpSpPr/>
          <p:nvPr/>
        </p:nvGrpSpPr>
        <p:grpSpPr>
          <a:xfrm>
            <a:off x="70214" y="659959"/>
            <a:ext cx="2585522" cy="4166522"/>
            <a:chOff x="93618" y="541092"/>
            <a:chExt cx="6002382" cy="592001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9E9211F-1A50-7545-A76D-09A164808CBE}"/>
                </a:ext>
              </a:extLst>
            </p:cNvPr>
            <p:cNvSpPr/>
            <p:nvPr/>
          </p:nvSpPr>
          <p:spPr>
            <a:xfrm>
              <a:off x="1365924" y="5073069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5EFD7EF-0487-E743-BD0F-D46F244DE4AF}"/>
                </a:ext>
              </a:extLst>
            </p:cNvPr>
            <p:cNvSpPr/>
            <p:nvPr/>
          </p:nvSpPr>
          <p:spPr>
            <a:xfrm>
              <a:off x="1358540" y="3959460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FAA8B21-03C5-3C40-96B5-BC719A671848}"/>
                </a:ext>
              </a:extLst>
            </p:cNvPr>
            <p:cNvSpPr/>
            <p:nvPr/>
          </p:nvSpPr>
          <p:spPr>
            <a:xfrm>
              <a:off x="1365924" y="2845852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7E0043E-4096-0D46-A30F-B570F5BD3A00}"/>
                </a:ext>
              </a:extLst>
            </p:cNvPr>
            <p:cNvSpPr/>
            <p:nvPr/>
          </p:nvSpPr>
          <p:spPr>
            <a:xfrm>
              <a:off x="1358540" y="1732244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B27BAA-32E3-4C4F-925A-5E54DBE864F7}"/>
                </a:ext>
              </a:extLst>
            </p:cNvPr>
            <p:cNvSpPr/>
            <p:nvPr/>
          </p:nvSpPr>
          <p:spPr>
            <a:xfrm>
              <a:off x="1365924" y="618636"/>
              <a:ext cx="3418114" cy="583147"/>
            </a:xfrm>
            <a:prstGeom prst="roundRect">
              <a:avLst/>
            </a:prstGeom>
            <a:solidFill>
              <a:schemeClr val="accent3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BC358398-ED58-6544-9B78-80009FACE54E}"/>
                </a:ext>
              </a:extLst>
            </p:cNvPr>
            <p:cNvSpPr/>
            <p:nvPr/>
          </p:nvSpPr>
          <p:spPr>
            <a:xfrm>
              <a:off x="2767151" y="4640361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C6BBE8D7-76A3-BB4E-9243-ED635175DE86}"/>
                </a:ext>
              </a:extLst>
            </p:cNvPr>
            <p:cNvSpPr/>
            <p:nvPr/>
          </p:nvSpPr>
          <p:spPr>
            <a:xfrm>
              <a:off x="2767150" y="3506542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3E6C5CFB-B059-964A-B10D-3CAFBAF9018D}"/>
                </a:ext>
              </a:extLst>
            </p:cNvPr>
            <p:cNvSpPr/>
            <p:nvPr/>
          </p:nvSpPr>
          <p:spPr>
            <a:xfrm>
              <a:off x="2767149" y="2413145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D83DFE6B-2E3F-EC4A-832C-E55EEB0EC16F}"/>
                </a:ext>
              </a:extLst>
            </p:cNvPr>
            <p:cNvSpPr/>
            <p:nvPr/>
          </p:nvSpPr>
          <p:spPr>
            <a:xfrm>
              <a:off x="2761470" y="1279326"/>
              <a:ext cx="600891" cy="327002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651F24-56DB-6049-A875-7EFF8EF87E97}"/>
                </a:ext>
              </a:extLst>
            </p:cNvPr>
            <p:cNvSpPr/>
            <p:nvPr/>
          </p:nvSpPr>
          <p:spPr>
            <a:xfrm>
              <a:off x="93618" y="541092"/>
              <a:ext cx="6002382" cy="5698272"/>
            </a:xfrm>
            <a:prstGeom prst="roundRect">
              <a:avLst/>
            </a:prstGeom>
            <a:ln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800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FC2F4C-D1CE-304D-8DE9-C28B55B51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1948" y="5835574"/>
              <a:ext cx="533184" cy="62553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00BF80-294B-3A44-AE60-65B602636F81}"/>
              </a:ext>
            </a:extLst>
          </p:cNvPr>
          <p:cNvSpPr txBox="1"/>
          <p:nvPr/>
        </p:nvSpPr>
        <p:spPr>
          <a:xfrm>
            <a:off x="228600" y="616803"/>
            <a:ext cx="2115046" cy="56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5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6A75-E5DA-7A4F-9835-E55D1159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F6BC-2B09-F447-BF32-47C3BF2C30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76862BC-50F1-7E44-8719-DA8BD931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3" y="2448617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FB3E8-87B6-3647-965C-801AD06AD20D}"/>
              </a:ext>
            </a:extLst>
          </p:cNvPr>
          <p:cNvSpPr txBox="1"/>
          <p:nvPr/>
        </p:nvSpPr>
        <p:spPr>
          <a:xfrm>
            <a:off x="485845" y="3068648"/>
            <a:ext cx="800219" cy="28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Container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F2F4AA-56E4-CE47-BD2B-F6D17DFB846D}"/>
              </a:ext>
            </a:extLst>
          </p:cNvPr>
          <p:cNvSpPr/>
          <p:nvPr/>
        </p:nvSpPr>
        <p:spPr>
          <a:xfrm>
            <a:off x="1696916" y="2286000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CD6867A-1A38-6646-A874-2713E52C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73" y="2411295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1B387-AA69-9849-B4D0-2B8267A10090}"/>
              </a:ext>
            </a:extLst>
          </p:cNvPr>
          <p:cNvSpPr txBox="1"/>
          <p:nvPr/>
        </p:nvSpPr>
        <p:spPr>
          <a:xfrm>
            <a:off x="1769951" y="3078204"/>
            <a:ext cx="420308" cy="28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Pod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36826F-C145-F64E-A23C-F73CBADBBB1D}"/>
              </a:ext>
            </a:extLst>
          </p:cNvPr>
          <p:cNvSpPr txBox="1"/>
          <p:nvPr/>
        </p:nvSpPr>
        <p:spPr>
          <a:xfrm>
            <a:off x="2664069" y="975630"/>
            <a:ext cx="1371600" cy="3385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9BD7E-9DB3-DA47-B0D1-573E1FB272A0}"/>
              </a:ext>
            </a:extLst>
          </p:cNvPr>
          <p:cNvSpPr txBox="1"/>
          <p:nvPr/>
        </p:nvSpPr>
        <p:spPr>
          <a:xfrm>
            <a:off x="2598702" y="4445955"/>
            <a:ext cx="1502334" cy="28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Replication Controller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1089FF-7C49-694A-B3EB-ED2811D1953B}"/>
              </a:ext>
            </a:extLst>
          </p:cNvPr>
          <p:cNvSpPr/>
          <p:nvPr/>
        </p:nvSpPr>
        <p:spPr>
          <a:xfrm>
            <a:off x="3056523" y="2290436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8F6207F-0313-D24E-B8D5-5B2F2F57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80" y="2415731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3BD763-5171-9149-B724-AD19B9B621D5}"/>
              </a:ext>
            </a:extLst>
          </p:cNvPr>
          <p:cNvSpPr/>
          <p:nvPr/>
        </p:nvSpPr>
        <p:spPr>
          <a:xfrm>
            <a:off x="3039425" y="1299249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A4655A3A-DEB8-A946-A4F9-FEC3AE14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2" y="1424544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7EEE1DB-6CC2-4341-9172-11B87EB7A79B}"/>
              </a:ext>
            </a:extLst>
          </p:cNvPr>
          <p:cNvSpPr/>
          <p:nvPr/>
        </p:nvSpPr>
        <p:spPr>
          <a:xfrm>
            <a:off x="3090855" y="3233307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53E8E96-52D1-1541-9037-F5E106C05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912" y="3358602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86EDF7-F9C0-2B4B-8E3C-9688319C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420" y="1132378"/>
            <a:ext cx="551112" cy="30592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355203-952A-4E40-866F-4BA081755D5C}"/>
              </a:ext>
            </a:extLst>
          </p:cNvPr>
          <p:cNvSpPr txBox="1"/>
          <p:nvPr/>
        </p:nvSpPr>
        <p:spPr>
          <a:xfrm>
            <a:off x="4572000" y="964882"/>
            <a:ext cx="1987574" cy="3385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FE9BC-6BAD-854B-B7F7-BC668AA0C0F4}"/>
              </a:ext>
            </a:extLst>
          </p:cNvPr>
          <p:cNvSpPr/>
          <p:nvPr/>
        </p:nvSpPr>
        <p:spPr>
          <a:xfrm>
            <a:off x="4964454" y="2279688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D1D8F1E4-315F-544B-84FD-2A1213CD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11" y="2404983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C20F44-EB69-8D4A-89A0-23E4C3C1C6E6}"/>
              </a:ext>
            </a:extLst>
          </p:cNvPr>
          <p:cNvSpPr/>
          <p:nvPr/>
        </p:nvSpPr>
        <p:spPr>
          <a:xfrm>
            <a:off x="4947356" y="1288501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56A95D57-A9D6-5846-8190-9FDA81CC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13" y="1413796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8D57481-85EE-E14F-8EB9-9F346FC396AC}"/>
              </a:ext>
            </a:extLst>
          </p:cNvPr>
          <p:cNvSpPr/>
          <p:nvPr/>
        </p:nvSpPr>
        <p:spPr>
          <a:xfrm>
            <a:off x="4998786" y="3222559"/>
            <a:ext cx="562708" cy="545123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 lIns="0" tIns="0" rIns="0" bIns="0" rtlCol="0" anchor="t">
            <a:noAutofit/>
          </a:bodyPr>
          <a:lstStyle/>
          <a:p>
            <a:pPr algn="ctr"/>
            <a:endParaRPr lang="en-US" sz="1200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B71156E8-869D-D14B-966A-1C3D5C29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43" y="3347854"/>
            <a:ext cx="246265" cy="2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95AFEF-AD88-434F-928A-B00853094672}"/>
              </a:ext>
            </a:extLst>
          </p:cNvPr>
          <p:cNvSpPr txBox="1"/>
          <p:nvPr/>
        </p:nvSpPr>
        <p:spPr>
          <a:xfrm>
            <a:off x="4682306" y="4437467"/>
            <a:ext cx="1556836" cy="280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Deployment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4987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AE5B-6B1D-6D41-8E89-F2C58C3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D35A6-5A2F-2143-9F09-FB96D183DD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8273C-80DF-524D-9AED-3A1BCC01AF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83B0D2-3AA5-234F-9D47-B6C4A8EFE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6C7F0-AA9E-5742-91B2-CD4EAFE0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" y="647700"/>
            <a:ext cx="9061835" cy="36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1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FF5-7B9D-324D-9FD5-051497B0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BDFA-03C0-734B-8EE3-CEFF21406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3A558-A9B0-7240-A910-658A9B07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531955"/>
            <a:ext cx="5387731" cy="40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BBA-DDF0-5840-9DE1-FD6AB9A5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0" y="219339"/>
            <a:ext cx="8324089" cy="430581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IN" b="1" dirty="0"/>
              <a:t>OpenShift : Deploying to OpenShift</a:t>
            </a:r>
            <a:br>
              <a:rPr lang="en-IN" b="1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—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Developer Advocate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Teck talk : Mangesh </a:t>
            </a:r>
            <a:r>
              <a:rPr lang="en-US" dirty="0" err="1">
                <a:solidFill>
                  <a:schemeClr val="bg1"/>
                </a:solidFill>
              </a:rPr>
              <a:t>Patankar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0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D706-D127-AD44-88E8-9F19616C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YAML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72150-986A-0148-AAEB-086F961B5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727B4-8B20-0948-99AE-9C9F9B172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E2273-1DB8-9846-85C5-D645345775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1041361"/>
            <a:ext cx="4123944" cy="3252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92CDE-378C-4B42-AE06-7FBCAD44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31"/>
            <a:ext cx="9144000" cy="47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74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5D91-BF33-E941-8B2B-B591D8E8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234450" cy="800100"/>
          </a:xfrm>
        </p:spPr>
        <p:txBody>
          <a:bodyPr/>
          <a:lstStyle/>
          <a:p>
            <a:r>
              <a:rPr lang="en-US" dirty="0"/>
              <a:t>Edit Deployment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147D7-237E-9346-B94C-A9B8B239B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CBC52-CD53-8D4B-BBAD-5C088FE7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13816"/>
            <a:ext cx="5817534" cy="45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1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F3E4-9318-D64B-A665-18243B74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43551-F156-5D48-A841-D3394AC2AF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1AD86-5F69-724A-B218-69B6EEDB9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AEA92-9CA2-744E-99BC-41689061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647700"/>
            <a:ext cx="48641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02F3-A75F-914F-A182-3DD8907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9AC19-FE4F-1F47-8763-04FE96BA8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35C50-0977-B247-BD13-70884EF2EA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B2AB6-C36D-1E46-BE01-EAB1983F6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4B288-BE98-6A48-B222-CA31A5AB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4067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28CE7B-10C9-1742-BB5F-BDB5F29BC89A}"/>
              </a:ext>
            </a:extLst>
          </p:cNvPr>
          <p:cNvSpPr/>
          <p:nvPr/>
        </p:nvSpPr>
        <p:spPr bwMode="auto">
          <a:xfrm>
            <a:off x="8194431" y="3750232"/>
            <a:ext cx="949569" cy="829077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1565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F6C2-5EFD-4748-867F-A6989C63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419211" cy="800100"/>
          </a:xfrm>
        </p:spPr>
        <p:txBody>
          <a:bodyPr/>
          <a:lstStyle/>
          <a:p>
            <a:r>
              <a:rPr lang="en-US" dirty="0"/>
              <a:t>Deployment Strategy –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9C02C-0C12-874B-A898-393F789C0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2AAFE-9645-404D-9ADC-0DD3CF06D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1" y="676954"/>
            <a:ext cx="8073754" cy="3789592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 way to change or upgrade an application.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The aim is to make the change without downtime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In a way that the user barely notices the improvements.</a:t>
            </a:r>
          </a:p>
          <a:p>
            <a:pPr>
              <a:lnSpc>
                <a:spcPct val="100000"/>
              </a:lnSpc>
            </a:pPr>
            <a:endParaRPr lang="en-IN" sz="1600" dirty="0"/>
          </a:p>
          <a:p>
            <a:pPr>
              <a:lnSpc>
                <a:spcPct val="100000"/>
              </a:lnSpc>
            </a:pPr>
            <a:r>
              <a:rPr lang="en-IN" sz="2000" dirty="0"/>
              <a:t>Things to consider - Define Deployment Strategy</a:t>
            </a:r>
          </a:p>
          <a:p>
            <a:pPr>
              <a:lnSpc>
                <a:spcPct val="100000"/>
              </a:lnSpc>
            </a:pPr>
            <a:endParaRPr lang="en-IN" sz="1600" dirty="0"/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Long running connections need to be handled gracefully.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Database conversions can get tricky and will need to be done and rolled back along with the application.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If the application is a hybrid of microservices and traditional components downtime may be needed to complete the transition.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You need the infrastructure to do this.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/>
              <a:t>If you have a non-isolated test environment, you can break both new and old versions.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9342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3F19-42E2-664D-BD0F-0BC83B51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0D47A-7148-544B-A030-41C02F2CB8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997D5-A335-3846-9017-5FFE5243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" y="1069188"/>
            <a:ext cx="899942" cy="899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A05BA-B2C2-3D4C-BD63-D97EB789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424" y="1069188"/>
            <a:ext cx="846072" cy="817392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8E3B744A-45D2-C044-9FDF-4F5E2F2CE602}"/>
              </a:ext>
            </a:extLst>
          </p:cNvPr>
          <p:cNvSpPr/>
          <p:nvPr/>
        </p:nvSpPr>
        <p:spPr bwMode="auto">
          <a:xfrm>
            <a:off x="988997" y="2062688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4D5A1D-F5BD-8B45-BB52-3A5E6A91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1" y="1069188"/>
            <a:ext cx="899942" cy="899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B68480-0EE4-3E4A-9AA6-462D3BFA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64" y="1069188"/>
            <a:ext cx="899942" cy="899942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5A6AF785-E1C2-2643-9FA9-3382182171B3}"/>
              </a:ext>
            </a:extLst>
          </p:cNvPr>
          <p:cNvSpPr/>
          <p:nvPr/>
        </p:nvSpPr>
        <p:spPr bwMode="auto">
          <a:xfrm>
            <a:off x="1994045" y="2065409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DC32748D-BC38-4E44-9629-7312200DB350}"/>
              </a:ext>
            </a:extLst>
          </p:cNvPr>
          <p:cNvSpPr/>
          <p:nvPr/>
        </p:nvSpPr>
        <p:spPr bwMode="auto">
          <a:xfrm>
            <a:off x="2999093" y="2062688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078676-1229-DD4F-9688-1D953C82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64" y="1069188"/>
            <a:ext cx="846072" cy="817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B11FC3-CDCA-884D-A01A-A00E561E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04" y="1069188"/>
            <a:ext cx="846072" cy="817392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46DC62B3-4FDF-0843-815C-654E4D141FCF}"/>
              </a:ext>
            </a:extLst>
          </p:cNvPr>
          <p:cNvSpPr/>
          <p:nvPr/>
        </p:nvSpPr>
        <p:spPr bwMode="auto">
          <a:xfrm rot="10800000">
            <a:off x="5017768" y="2062688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34B5D75-2B54-3147-823E-471BAF3A9B0D}"/>
              </a:ext>
            </a:extLst>
          </p:cNvPr>
          <p:cNvSpPr/>
          <p:nvPr/>
        </p:nvSpPr>
        <p:spPr bwMode="auto">
          <a:xfrm rot="10800000">
            <a:off x="6023608" y="2062688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7CCB499E-5534-6D41-98F8-7D24D37E71A1}"/>
              </a:ext>
            </a:extLst>
          </p:cNvPr>
          <p:cNvSpPr/>
          <p:nvPr/>
        </p:nvSpPr>
        <p:spPr bwMode="auto">
          <a:xfrm rot="10800000">
            <a:off x="7029448" y="2062687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D1A5C78C-8F12-7941-A56F-4B00810D18FE}"/>
              </a:ext>
            </a:extLst>
          </p:cNvPr>
          <p:cNvSpPr/>
          <p:nvPr/>
        </p:nvSpPr>
        <p:spPr bwMode="auto">
          <a:xfrm rot="5400000">
            <a:off x="3902224" y="1744144"/>
            <a:ext cx="450669" cy="449971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D5825F-1330-E043-98A4-9BDC957ABE24}"/>
              </a:ext>
            </a:extLst>
          </p:cNvPr>
          <p:cNvSpPr txBox="1"/>
          <p:nvPr/>
        </p:nvSpPr>
        <p:spPr>
          <a:xfrm>
            <a:off x="13637" y="2099743"/>
            <a:ext cx="806631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R</a:t>
            </a: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ecreate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D9177A-5382-B540-BCB1-3BA5C34D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438" y="1115728"/>
            <a:ext cx="1143000" cy="1498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E98026-E12E-4B40-BB70-696527104F88}"/>
              </a:ext>
            </a:extLst>
          </p:cNvPr>
          <p:cNvSpPr txBox="1"/>
          <p:nvPr/>
        </p:nvSpPr>
        <p:spPr>
          <a:xfrm>
            <a:off x="5125721" y="592901"/>
            <a:ext cx="3807453" cy="285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Take down application and not want another version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B1ABB-8423-664A-9D15-78CBF05E59B2}"/>
              </a:ext>
            </a:extLst>
          </p:cNvPr>
          <p:cNvSpPr txBox="1"/>
          <p:nvPr/>
        </p:nvSpPr>
        <p:spPr>
          <a:xfrm>
            <a:off x="13637" y="3651764"/>
            <a:ext cx="809837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Rolling</a:t>
            </a:r>
          </a:p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Upgrade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32892F-C56C-EE4F-9FDE-43C3D45F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9" y="3044843"/>
            <a:ext cx="899942" cy="899942"/>
          </a:xfrm>
          <a:prstGeom prst="rect">
            <a:avLst/>
          </a:prstGeom>
        </p:spPr>
      </p:pic>
      <p:sp>
        <p:nvSpPr>
          <p:cNvPr id="33" name="Down Arrow 32">
            <a:extLst>
              <a:ext uri="{FF2B5EF4-FFF2-40B4-BE49-F238E27FC236}">
                <a16:creationId xmlns:a16="http://schemas.microsoft.com/office/drawing/2014/main" id="{A2D65EDF-01FB-814F-AD28-5574E908B9AF}"/>
              </a:ext>
            </a:extLst>
          </p:cNvPr>
          <p:cNvSpPr/>
          <p:nvPr/>
        </p:nvSpPr>
        <p:spPr bwMode="auto">
          <a:xfrm>
            <a:off x="1056648" y="4038343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362448-1A0B-B34D-8700-27B9F158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06" y="3028753"/>
            <a:ext cx="846072" cy="817392"/>
          </a:xfrm>
          <a:prstGeom prst="rect">
            <a:avLst/>
          </a:prstGeom>
        </p:spPr>
      </p:pic>
      <p:sp>
        <p:nvSpPr>
          <p:cNvPr id="35" name="Down Arrow 34">
            <a:extLst>
              <a:ext uri="{FF2B5EF4-FFF2-40B4-BE49-F238E27FC236}">
                <a16:creationId xmlns:a16="http://schemas.microsoft.com/office/drawing/2014/main" id="{BD58448B-379D-AC4B-8368-977AA94DA737}"/>
              </a:ext>
            </a:extLst>
          </p:cNvPr>
          <p:cNvSpPr/>
          <p:nvPr/>
        </p:nvSpPr>
        <p:spPr bwMode="auto">
          <a:xfrm rot="10800000">
            <a:off x="2008850" y="4022253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0B6572-F89A-FE42-A568-11DD200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25" y="3037622"/>
            <a:ext cx="899942" cy="899942"/>
          </a:xfrm>
          <a:prstGeom prst="rect">
            <a:avLst/>
          </a:prstGeom>
        </p:spPr>
      </p:pic>
      <p:sp>
        <p:nvSpPr>
          <p:cNvPr id="37" name="Down Arrow 36">
            <a:extLst>
              <a:ext uri="{FF2B5EF4-FFF2-40B4-BE49-F238E27FC236}">
                <a16:creationId xmlns:a16="http://schemas.microsoft.com/office/drawing/2014/main" id="{4FD36B70-81B6-8449-A155-19C0B33CA647}"/>
              </a:ext>
            </a:extLst>
          </p:cNvPr>
          <p:cNvSpPr/>
          <p:nvPr/>
        </p:nvSpPr>
        <p:spPr bwMode="auto">
          <a:xfrm>
            <a:off x="3096704" y="4031122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ED976CB-03D0-5048-98B3-E1B0211C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03" y="3099467"/>
            <a:ext cx="846072" cy="817392"/>
          </a:xfrm>
          <a:prstGeom prst="rect">
            <a:avLst/>
          </a:prstGeom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C3A1E6B5-DFD6-5B4C-BE22-2CD878778A01}"/>
              </a:ext>
            </a:extLst>
          </p:cNvPr>
          <p:cNvSpPr/>
          <p:nvPr/>
        </p:nvSpPr>
        <p:spPr bwMode="auto">
          <a:xfrm rot="10800000">
            <a:off x="5060547" y="4092967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B89476-F266-7340-9E09-E414F51B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62" y="3115557"/>
            <a:ext cx="899942" cy="899942"/>
          </a:xfrm>
          <a:prstGeom prst="rect">
            <a:avLst/>
          </a:prstGeom>
        </p:spPr>
      </p:pic>
      <p:sp>
        <p:nvSpPr>
          <p:cNvPr id="41" name="Down Arrow 40">
            <a:extLst>
              <a:ext uri="{FF2B5EF4-FFF2-40B4-BE49-F238E27FC236}">
                <a16:creationId xmlns:a16="http://schemas.microsoft.com/office/drawing/2014/main" id="{56333CE8-944C-AC4E-8D84-5F20FB8EEC31}"/>
              </a:ext>
            </a:extLst>
          </p:cNvPr>
          <p:cNvSpPr/>
          <p:nvPr/>
        </p:nvSpPr>
        <p:spPr bwMode="auto">
          <a:xfrm>
            <a:off x="6156441" y="4109057"/>
            <a:ext cx="287383" cy="394607"/>
          </a:xfrm>
          <a:prstGeom prst="downArrow">
            <a:avLst/>
          </a:prstGeom>
          <a:solidFill>
            <a:srgbClr val="FB4B53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3949D5B-1428-6F49-BF47-941303A2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99" y="3099467"/>
            <a:ext cx="846072" cy="817392"/>
          </a:xfrm>
          <a:prstGeom prst="rect">
            <a:avLst/>
          </a:prstGeom>
        </p:spPr>
      </p:pic>
      <p:sp>
        <p:nvSpPr>
          <p:cNvPr id="43" name="Down Arrow 42">
            <a:extLst>
              <a:ext uri="{FF2B5EF4-FFF2-40B4-BE49-F238E27FC236}">
                <a16:creationId xmlns:a16="http://schemas.microsoft.com/office/drawing/2014/main" id="{D8B69459-3307-2F47-B4C0-17B5552EBE09}"/>
              </a:ext>
            </a:extLst>
          </p:cNvPr>
          <p:cNvSpPr/>
          <p:nvPr/>
        </p:nvSpPr>
        <p:spPr bwMode="auto">
          <a:xfrm rot="10800000">
            <a:off x="7108643" y="4092967"/>
            <a:ext cx="287383" cy="394607"/>
          </a:xfrm>
          <a:prstGeom prst="downArrow">
            <a:avLst/>
          </a:prstGeom>
          <a:solidFill>
            <a:srgbClr val="198038"/>
          </a:solidFill>
          <a:ln w="12700">
            <a:solidFill>
              <a:srgbClr val="054719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4758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1E-0C73-B348-AEE7-5C065A3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64362" cy="800100"/>
          </a:xfrm>
        </p:spPr>
        <p:txBody>
          <a:bodyPr/>
          <a:lstStyle/>
          <a:p>
            <a:r>
              <a:rPr lang="en-US" dirty="0"/>
              <a:t>Advanced Strategies – Blue Green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7109-9174-D54C-9211-AA9B632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CC774-8E40-434C-87CB-92E9FAF5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3" y="575580"/>
            <a:ext cx="472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1E-0C73-B348-AEE7-5C065A3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64362" cy="800100"/>
          </a:xfrm>
        </p:spPr>
        <p:txBody>
          <a:bodyPr/>
          <a:lstStyle/>
          <a:p>
            <a:r>
              <a:rPr lang="en-US" dirty="0"/>
              <a:t>Advanced Strategies – Blue Green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7109-9174-D54C-9211-AA9B632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47A45-9081-9C4E-9902-99800D0C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717368"/>
            <a:ext cx="7251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00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1E-0C73-B348-AEE7-5C065A3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64362" cy="800100"/>
          </a:xfrm>
        </p:spPr>
        <p:txBody>
          <a:bodyPr/>
          <a:lstStyle/>
          <a:p>
            <a:r>
              <a:rPr lang="en-US" dirty="0"/>
              <a:t>Advanced Strategies – Blue Green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7109-9174-D54C-9211-AA9B63228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B60A7-B642-494C-B184-565FD18E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577850"/>
            <a:ext cx="6794500" cy="398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565AAD-B482-A146-B070-F8C50ACC53BB}"/>
              </a:ext>
            </a:extLst>
          </p:cNvPr>
          <p:cNvSpPr/>
          <p:nvPr/>
        </p:nvSpPr>
        <p:spPr>
          <a:xfrm>
            <a:off x="75538" y="1116172"/>
            <a:ext cx="371723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medium-content-serif-font"/>
              </a:rPr>
              <a:t>The downside is that you need twice as many compute resources as your application actually needs. </a:t>
            </a:r>
          </a:p>
          <a:p>
            <a:endParaRPr lang="en-IN" dirty="0">
              <a:latin typeface="medium-content-serif-font"/>
            </a:endParaRPr>
          </a:p>
          <a:p>
            <a:r>
              <a:rPr lang="en-IN" dirty="0">
                <a:latin typeface="medium-content-serif-font"/>
              </a:rPr>
              <a:t>So if your application requires two machines, you need four machines when you are running both deployments.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6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70C6-3B05-B54A-87FA-882CF7A5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190488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9926E-C480-494A-BA63-D0FFD5CB48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739A1-C03A-D746-8AB1-73B51CA0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" y="723900"/>
            <a:ext cx="6426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3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7" y="172152"/>
            <a:ext cx="4142232" cy="8001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AEE6B8-8F6C-4B4E-A135-A1136A6B7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defTabSz="457200" fontAlgn="auto">
              <a:lnSpc>
                <a:spcPts val="2000"/>
              </a:lnSpc>
              <a:spcAft>
                <a:spcPts val="0"/>
              </a:spcAft>
              <a:buClrTx/>
              <a:buSzTx/>
              <a:tabLst>
                <a:tab pos="3940175" algn="dec"/>
              </a:tabLst>
            </a:pPr>
            <a:r>
              <a:rPr lang="en-US" kern="1200" dirty="0">
                <a:latin typeface="IBM Plex Sans"/>
                <a:ea typeface="Arial" charset="0"/>
                <a:cs typeface="Arial" charset="0"/>
              </a:rPr>
              <a:t>	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3B03E0-6930-8B41-9755-BEB911EEA720}"/>
              </a:ext>
            </a:extLst>
          </p:cNvPr>
          <p:cNvSpPr txBox="1">
            <a:spLocks/>
          </p:cNvSpPr>
          <p:nvPr/>
        </p:nvSpPr>
        <p:spPr>
          <a:xfrm>
            <a:off x="2185416" y="2012056"/>
            <a:ext cx="6339286" cy="3252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01612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43497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2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631825" indent="0" algn="l" rtl="0" eaLnBrk="1" fontAlgn="base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.AppleSystemUIFont" charset="-120"/>
              <a:buNone/>
              <a:tabLst/>
              <a:defRPr sz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457200" fontAlgn="auto">
              <a:lnSpc>
                <a:spcPts val="2000"/>
              </a:lnSpc>
              <a:spcAft>
                <a:spcPts val="0"/>
              </a:spcAft>
              <a:buClrTx/>
              <a:buSzTx/>
              <a:tabLst>
                <a:tab pos="3940175" algn="dec"/>
              </a:tabLst>
            </a:pPr>
            <a:endParaRPr lang="en-US" kern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3070E-12DD-0B40-A270-613B95E29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298" y="668383"/>
            <a:ext cx="6729984" cy="3252216"/>
          </a:xfrm>
        </p:spPr>
        <p:txBody>
          <a:bodyPr/>
          <a:lstStyle/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Quick Recap</a:t>
            </a:r>
          </a:p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OpenShift – Deployments</a:t>
            </a:r>
          </a:p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OpenShift deployment  - As  a set of layers </a:t>
            </a:r>
          </a:p>
          <a:p>
            <a:pPr marL="573612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Deployment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Deployment Config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History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IBM Plex Sans" panose="020B0503050203000203" pitchFamily="34" charset="77"/>
              </a:rPr>
              <a:t>Rollback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IBM Plex Sans" panose="020B0503050203000203" pitchFamily="34" charset="77"/>
              </a:rPr>
              <a:t>Deployment Strategies –  Recreate, Rolling Upgrade</a:t>
            </a:r>
          </a:p>
          <a:p>
            <a:pPr marL="775224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IBM Plex Sans" panose="020B0503050203000203" pitchFamily="34" charset="77"/>
              </a:rPr>
              <a:t>Advance Deployment Strategies -  A/B, Blue Green </a:t>
            </a:r>
          </a:p>
          <a:p>
            <a:pPr marL="516462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>
                <a:latin typeface="IBM Plex Sans" panose="020B0503050203000203" pitchFamily="34" charset="77"/>
              </a:rPr>
              <a:t> Hands on</a:t>
            </a:r>
            <a:endParaRPr lang="en-US" sz="14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5113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D6CA-4B80-9C46-8654-1CB1411F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012319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FD836-3A7B-3342-B580-3666182B8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DA514-02CE-2F49-9402-FAB8AA1C4F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AEC628-19CC-E74B-9AC1-EA2368A720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B2A68-50E2-A044-9198-498FFB59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762526"/>
            <a:ext cx="8933688" cy="37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5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C004-43BE-F442-B235-890B0BF0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258671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E2027-0A41-8644-AA28-D532B6C44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C4B51-7718-CF42-AB4C-879BE0F85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67A60-D6C3-9C45-B644-6ADD54B667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E160FA-883D-734E-8C22-0105BC81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248"/>
            <a:ext cx="9144000" cy="3705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FBACC-4B96-1545-A9DC-8A3211B9714D}"/>
              </a:ext>
            </a:extLst>
          </p:cNvPr>
          <p:cNvSpPr/>
          <p:nvPr/>
        </p:nvSpPr>
        <p:spPr>
          <a:xfrm>
            <a:off x="210311" y="1011517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545454"/>
                </a:solidFill>
                <a:latin typeface="RedHatText"/>
              </a:rPr>
              <a:t>Try a new version of the application in a limited way in the production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55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E19C-316B-DF47-8FC4-7BE60FA0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5537345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47F9C-7006-2047-8DD6-9D85DDA8A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69BA0-52D4-DA4B-BEFE-407B6E92A9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4C72A5-970C-7F4D-99CC-F8678C675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CFF614D-A74F-C948-BB89-3F78E415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6450"/>
            <a:ext cx="8915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2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B291-4A4C-6B46-8BFE-5ABE0D3B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5493802" cy="800100"/>
          </a:xfrm>
        </p:spPr>
        <p:txBody>
          <a:bodyPr/>
          <a:lstStyle/>
          <a:p>
            <a:r>
              <a:rPr lang="en-US" dirty="0"/>
              <a:t>Advanced Strategies – A/B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F1B05-B45E-BF4F-B81B-EA788D418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2DAB4-1138-CF40-B7E5-4083205BB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1D0D5-38DF-BA4B-81F9-A1D48107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717550"/>
            <a:ext cx="7899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4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F504-8FCA-6B43-8BB0-B990DE5E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53CB9-298D-FC45-9C70-E91613278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F62DE-B6FB-7041-B2BD-A2CE4F93C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91" y="1447912"/>
            <a:ext cx="4519215" cy="19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F60D-224B-1A42-90ED-B070B322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2AC992-23B6-124D-9BEF-797B643F7E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730" y="860018"/>
            <a:ext cx="4278086" cy="3833902"/>
          </a:xfrm>
        </p:spPr>
        <p:txBody>
          <a:bodyPr/>
          <a:lstStyle/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Session 1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 is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Openshift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?</a:t>
            </a:r>
          </a:p>
          <a:p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WebConsole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Resources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Openshift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Pak for Applications (CP4A)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Session 2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Native Application  - Why, What and How? 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Native Runtimes and Frameworks on IBM Cloud Platform - CP4A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C597EE-ACD5-6D4A-A6F8-BFB404BD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602" y="50112"/>
            <a:ext cx="4278086" cy="3421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C5CF5-DE05-FE41-82ED-8DC4C4A3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509" y="4211305"/>
            <a:ext cx="1237761" cy="93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230D6-8C55-9A47-A92C-8CA865D6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00" y="3576823"/>
            <a:ext cx="1907177" cy="33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16479-C6E2-344F-A373-5AD7E48D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317" y="3576823"/>
            <a:ext cx="2498273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5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498-84A4-354B-BFAF-6527DE7C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338534" cy="800100"/>
          </a:xfrm>
        </p:spPr>
        <p:txBody>
          <a:bodyPr/>
          <a:lstStyle/>
          <a:p>
            <a:r>
              <a:rPr lang="en-US" dirty="0"/>
              <a:t>Deploy Applications to  OpenShift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F01F-B17A-D547-875A-8B5B404A6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1E1D80-826F-C146-A92D-99D6FA3EA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453" y="1186216"/>
            <a:ext cx="7853390" cy="16041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Deploy an application from an existing container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Build and deploy from source code contained in a Git repository using a Source-to-Image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Build and deploy from source code contained in a Git repository from a </a:t>
            </a:r>
            <a:r>
              <a:rPr lang="en-IN" sz="1600" dirty="0" err="1"/>
              <a:t>Dockerfile</a:t>
            </a:r>
            <a:r>
              <a:rPr lang="en-IN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972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1C84-9E43-8A45-BF2A-1749C192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66700"/>
            <a:ext cx="5954056" cy="800100"/>
          </a:xfrm>
        </p:spPr>
        <p:txBody>
          <a:bodyPr/>
          <a:lstStyle/>
          <a:p>
            <a:r>
              <a:rPr lang="en-IN" dirty="0"/>
              <a:t>Deploy application image </a:t>
            </a:r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58344-68B5-AD45-88DD-951ACB48E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3" name="Picture 1" descr="page51image53833920">
            <a:extLst>
              <a:ext uri="{FF2B5EF4-FFF2-40B4-BE49-F238E27FC236}">
                <a16:creationId xmlns:a16="http://schemas.microsoft.com/office/drawing/2014/main" id="{BAE927B4-AD43-AE49-B52C-7AEB89BE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51image53824128">
            <a:extLst>
              <a:ext uri="{FF2B5EF4-FFF2-40B4-BE49-F238E27FC236}">
                <a16:creationId xmlns:a16="http://schemas.microsoft.com/office/drawing/2014/main" id="{3686C085-2C37-344E-BF22-77516A3B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51image53835456">
            <a:extLst>
              <a:ext uri="{FF2B5EF4-FFF2-40B4-BE49-F238E27FC236}">
                <a16:creationId xmlns:a16="http://schemas.microsoft.com/office/drawing/2014/main" id="{01CD0754-AC6B-D64E-8797-6CF6DA1E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51image64434784">
            <a:extLst>
              <a:ext uri="{FF2B5EF4-FFF2-40B4-BE49-F238E27FC236}">
                <a16:creationId xmlns:a16="http://schemas.microsoft.com/office/drawing/2014/main" id="{FD87C674-DA5A-4944-98DF-A2B60378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35" y="682057"/>
            <a:ext cx="5706529" cy="418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51image53831232">
            <a:extLst>
              <a:ext uri="{FF2B5EF4-FFF2-40B4-BE49-F238E27FC236}">
                <a16:creationId xmlns:a16="http://schemas.microsoft.com/office/drawing/2014/main" id="{14F59017-BA08-4F46-89C6-ECABEFD4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23" y="106680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2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24B0-090F-F842-BA3E-4CC89621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95" y="105862"/>
            <a:ext cx="8432526" cy="800100"/>
          </a:xfrm>
        </p:spPr>
        <p:txBody>
          <a:bodyPr/>
          <a:lstStyle/>
          <a:p>
            <a:r>
              <a:rPr lang="en-IN" b="1" dirty="0"/>
              <a:t>Building and Deploying from Source </a:t>
            </a:r>
            <a:br>
              <a:rPr lang="en-IN" b="1" dirty="0"/>
            </a:br>
            <a:r>
              <a:rPr lang="en-US" sz="1800" dirty="0"/>
              <a:t>Source-to-Image - </a:t>
            </a:r>
            <a:r>
              <a:rPr lang="en-US" sz="1200" dirty="0"/>
              <a:t>for building  and deploying  code</a:t>
            </a:r>
            <a:br>
              <a:rPr lang="en-US" sz="12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57EFE-8B92-0740-A0A9-A25422435A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BDAB7-1139-674F-B974-F5C042B3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66" y="815555"/>
            <a:ext cx="6368868" cy="4327945"/>
          </a:xfrm>
          <a:prstGeom prst="rect">
            <a:avLst/>
          </a:prstGeom>
        </p:spPr>
      </p:pic>
      <p:pic>
        <p:nvPicPr>
          <p:cNvPr id="2049" name="Picture 1" descr="page83image53917952">
            <a:extLst>
              <a:ext uri="{FF2B5EF4-FFF2-40B4-BE49-F238E27FC236}">
                <a16:creationId xmlns:a16="http://schemas.microsoft.com/office/drawing/2014/main" id="{D27E8B99-8291-D145-8516-0DDA5A97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0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75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291E-75FC-AE42-B819-D0EA83BC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6876288" cy="800100"/>
          </a:xfrm>
        </p:spPr>
        <p:txBody>
          <a:bodyPr/>
          <a:lstStyle/>
          <a:p>
            <a:r>
              <a:rPr lang="en-IN" b="1" dirty="0"/>
              <a:t>Building an Image from a </a:t>
            </a:r>
            <a:r>
              <a:rPr lang="en-IN" b="1" dirty="0" err="1"/>
              <a:t>Dockerfile</a:t>
            </a:r>
            <a:br>
              <a:rPr lang="en-IN" b="1" dirty="0"/>
            </a:br>
            <a:r>
              <a:rPr lang="en-IN" sz="1800" b="1" dirty="0"/>
              <a:t>Docker Build Strategy </a:t>
            </a:r>
            <a:br>
              <a:rPr lang="en-IN" dirty="0"/>
            </a:br>
            <a:r>
              <a:rPr lang="en-IN" b="1" dirty="0"/>
              <a:t> 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DFDCB-142C-7C49-84FD-158321AC38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F9CBF-E070-0C42-AAE3-ADE703366A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D0EC4-6B2F-6246-824C-91A096FB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133"/>
            <a:ext cx="2602557" cy="1065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1416D-EF49-834D-B9E1-CBF5505D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57" y="1298438"/>
            <a:ext cx="5979335" cy="2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9"/>
            <a:ext cx="8831688" cy="4402899"/>
          </a:xfrm>
        </p:spPr>
        <p:txBody>
          <a:bodyPr anchor="ctr" anchorCtr="0"/>
          <a:lstStyle/>
          <a:p>
            <a:r>
              <a:rPr lang="en-US" sz="49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Think of </a:t>
            </a:r>
            <a:r>
              <a:rPr lang="en-US" sz="4950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OpenShift </a:t>
            </a:r>
            <a:r>
              <a:rPr lang="en-US" sz="49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deployment   as  a set of layers </a:t>
            </a:r>
            <a:endParaRPr lang="en-US" sz="4400" dirty="0">
              <a:solidFill>
                <a:schemeClr val="accent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/>
            <a:fld id="{D0BE6F14-FF48-0F4F-A8AA-2E3F25371E4A}" type="slidenum">
              <a:rPr lang="en-US">
                <a:latin typeface="IBM Plex Sans"/>
              </a:rPr>
              <a:pPr defTabSz="685800"/>
              <a:t>9</a:t>
            </a:fld>
            <a:endParaRPr lang="en-US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59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F0EF58E2-B6DC-C142-93DF-3E278A4DA43D}"/>
    </a:ext>
  </a:extLst>
</a:theme>
</file>

<file path=ppt/theme/theme10.xml><?xml version="1.0" encoding="utf-8"?>
<a:theme xmlns:a="http://schemas.openxmlformats.org/drawingml/2006/main" name="1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.potx" id="{F0434E0C-5804-3746-AD32-5C9C47EFF31D}" vid="{696EAE16-1454-424D-B28C-D2E81C1160C9}"/>
    </a:ext>
  </a:extLst>
</a:theme>
</file>

<file path=ppt/theme/theme11.xml><?xml version="1.0" encoding="utf-8"?>
<a:theme xmlns:a="http://schemas.openxmlformats.org/drawingml/2006/main" name="4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12.xml><?xml version="1.0" encoding="utf-8"?>
<a:theme xmlns:a="http://schemas.openxmlformats.org/drawingml/2006/main" name="4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13.xml><?xml version="1.0" encoding="utf-8"?>
<a:theme xmlns:a="http://schemas.openxmlformats.org/drawingml/2006/main" name="2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6FCDE794-2374-AB42-93C0-E11E58860122}"/>
    </a:ext>
  </a:extLst>
</a:theme>
</file>

<file path=ppt/theme/theme14.xml><?xml version="1.0" encoding="utf-8"?>
<a:theme xmlns:a="http://schemas.openxmlformats.org/drawingml/2006/main" name="5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1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1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C6F414DF-B705-6648-9239-2B73C32187CC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E6714552-38A7-EF49-8DD5-E6DF1047AE97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C5611546-2C91-4741-891F-3D64BB8948EF}" vid="{8F911B20-36AF-F545-88DB-8FA378AA80FC}"/>
    </a:ext>
  </a:extLst>
</a:theme>
</file>

<file path=ppt/theme/theme5.xml><?xml version="1.0" encoding="utf-8"?>
<a:theme xmlns:a="http://schemas.openxmlformats.org/drawingml/2006/main" name="IBM_Master_Presentation_Interim_2017">
  <a:themeElements>
    <a:clrScheme name="IBM_Master_Presentation_Interim_2017_black">
      <a:dk1>
        <a:srgbClr val="000000"/>
      </a:dk1>
      <a:lt1>
        <a:srgbClr val="150957"/>
      </a:lt1>
      <a:dk2>
        <a:srgbClr val="DFDFDF"/>
      </a:dk2>
      <a:lt2>
        <a:srgbClr val="FFFFFF"/>
      </a:lt2>
      <a:accent1>
        <a:srgbClr val="1BA3FF"/>
      </a:accent1>
      <a:accent2>
        <a:srgbClr val="362F9F"/>
      </a:accent2>
      <a:accent3>
        <a:srgbClr val="211D7F"/>
      </a:accent3>
      <a:accent4>
        <a:srgbClr val="16A78F"/>
      </a:accent4>
      <a:accent5>
        <a:srgbClr val="9854D3"/>
      </a:accent5>
      <a:accent6>
        <a:srgbClr val="E5D9D3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Interim_2017_v14" id="{815F54BA-ED08-064D-B358-284BADCDFDD5}" vid="{CA452648-8B95-1842-8B3F-35EF3E7D2061}"/>
    </a:ext>
  </a:extLst>
</a:theme>
</file>

<file path=ppt/theme/theme6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7.xml><?xml version="1.0" encoding="utf-8"?>
<a:theme xmlns:a="http://schemas.openxmlformats.org/drawingml/2006/main" name="2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8.xml><?xml version="1.0" encoding="utf-8"?>
<a:theme xmlns:a="http://schemas.openxmlformats.org/drawingml/2006/main" name="3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3065EC-C0AC-FE47-B2BC-D20045C61980}">
  <we:reference id="wa104178141" version="3.10.0.124" store="en-US" storeType="OMEX"/>
  <we:alternateReferences>
    <we:reference id="wa104178141" version="3.10.0.124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16667</TotalTime>
  <Words>1255</Words>
  <Application>Microsoft Macintosh PowerPoint</Application>
  <PresentationFormat>On-screen Show (16:9)</PresentationFormat>
  <Paragraphs>219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35</vt:i4>
      </vt:variant>
    </vt:vector>
  </HeadingPairs>
  <TitlesOfParts>
    <vt:vector size="64" baseType="lpstr">
      <vt:lpstr>.AppleSystemUIFont</vt:lpstr>
      <vt:lpstr>Arial</vt:lpstr>
      <vt:lpstr>Calibri</vt:lpstr>
      <vt:lpstr>Cambria</vt:lpstr>
      <vt:lpstr>Helvetica Neue</vt:lpstr>
      <vt:lpstr>HelvNeue Light for IBM</vt:lpstr>
      <vt:lpstr>IBM Eliot Sans Regular</vt:lpstr>
      <vt:lpstr>IBM Plex Mono Light</vt:lpstr>
      <vt:lpstr>IBM Plex Sans</vt:lpstr>
      <vt:lpstr>IBM Plex Sans Light</vt:lpstr>
      <vt:lpstr>IBM Plex Sans Regular</vt:lpstr>
      <vt:lpstr>IBM Plex Sans Text</vt:lpstr>
      <vt:lpstr>medium-content-serif-font</vt:lpstr>
      <vt:lpstr>RedHatText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IBM_Master_Presentation_Interim_2017</vt:lpstr>
      <vt:lpstr>1_blk_background_2017</vt:lpstr>
      <vt:lpstr>2_blk_background_2017</vt:lpstr>
      <vt:lpstr>3_blk_background_2017</vt:lpstr>
      <vt:lpstr>blk_background_2017</vt:lpstr>
      <vt:lpstr>1_IBM Developer 2018 white background</vt:lpstr>
      <vt:lpstr>4_blk_background_2017</vt:lpstr>
      <vt:lpstr>4_gry_background_2017</vt:lpstr>
      <vt:lpstr>2_IBM Developer 2018 white background</vt:lpstr>
      <vt:lpstr>5_blk_background_2017</vt:lpstr>
      <vt:lpstr> Cloud Native Development-Using IBM Cloud Pak for Applications </vt:lpstr>
      <vt:lpstr>  OpenShift : Deploying to OpenShift  — Developer Advocate Teck talk : Mangesh Patankar           </vt:lpstr>
      <vt:lpstr>Agenda</vt:lpstr>
      <vt:lpstr>Recap</vt:lpstr>
      <vt:lpstr>Deploy Applications to  OpenShift</vt:lpstr>
      <vt:lpstr>Deploy application image  </vt:lpstr>
      <vt:lpstr>Building and Deploying from Source  Source-to-Image - for building  and deploying  code </vt:lpstr>
      <vt:lpstr>Building an Image from a Dockerfile Docker Build Strategy     </vt:lpstr>
      <vt:lpstr>Think of OpenShift deployment   as  a set of layers </vt:lpstr>
      <vt:lpstr>OpenShift Deployment – Developer view</vt:lpstr>
      <vt:lpstr>Layer 0 – Base image examples </vt:lpstr>
      <vt:lpstr>Image Streams</vt:lpstr>
      <vt:lpstr>Level 1: Builds</vt:lpstr>
      <vt:lpstr>Level 2: Images</vt:lpstr>
      <vt:lpstr>Level 3: Deployments</vt:lpstr>
      <vt:lpstr>Level 4: Abstractions</vt:lpstr>
      <vt:lpstr>Deployment Controller</vt:lpstr>
      <vt:lpstr>Deployment</vt:lpstr>
      <vt:lpstr>Deployment</vt:lpstr>
      <vt:lpstr>Deployment YAML</vt:lpstr>
      <vt:lpstr>Edit Deployment Configuration</vt:lpstr>
      <vt:lpstr>Deployment History</vt:lpstr>
      <vt:lpstr>Rollback</vt:lpstr>
      <vt:lpstr>Deployment Strategy – Why?</vt:lpstr>
      <vt:lpstr>Deployment Strategies</vt:lpstr>
      <vt:lpstr>Advanced Strategies – Blue Green</vt:lpstr>
      <vt:lpstr>Advanced Strategies – Blue Green</vt:lpstr>
      <vt:lpstr>Advanced Strategies – Blue Green</vt:lpstr>
      <vt:lpstr>Advanced Strategies – A/B</vt:lpstr>
      <vt:lpstr>Advanced Strategies – A/B</vt:lpstr>
      <vt:lpstr>Advanced Strategies – A/B</vt:lpstr>
      <vt:lpstr>Advanced Strategies – A/B</vt:lpstr>
      <vt:lpstr>Advanced Strategies – A/B</vt:lpstr>
      <vt:lpstr>Commands</vt:lpstr>
      <vt:lpstr>Demo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Tim Robinson</dc:creator>
  <cp:lastModifiedBy>Ritu Maheshwari</cp:lastModifiedBy>
  <cp:revision>571</cp:revision>
  <cp:lastPrinted>2019-08-19T09:31:40Z</cp:lastPrinted>
  <dcterms:created xsi:type="dcterms:W3CDTF">2019-05-04T16:32:30Z</dcterms:created>
  <dcterms:modified xsi:type="dcterms:W3CDTF">2020-09-11T09:49:57Z</dcterms:modified>
</cp:coreProperties>
</file>